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Lst>
  <p:notesMasterIdLst>
    <p:notesMasterId r:id="rId28"/>
  </p:notesMasterIdLst>
  <p:sldIdLst>
    <p:sldId id="296" r:id="rId3"/>
    <p:sldId id="276" r:id="rId4"/>
    <p:sldId id="267" r:id="rId5"/>
    <p:sldId id="283" r:id="rId6"/>
    <p:sldId id="287" r:id="rId7"/>
    <p:sldId id="284" r:id="rId8"/>
    <p:sldId id="262" r:id="rId9"/>
    <p:sldId id="260" r:id="rId10"/>
    <p:sldId id="258" r:id="rId11"/>
    <p:sldId id="261" r:id="rId12"/>
    <p:sldId id="286" r:id="rId13"/>
    <p:sldId id="278" r:id="rId14"/>
    <p:sldId id="285" r:id="rId15"/>
    <p:sldId id="273" r:id="rId16"/>
    <p:sldId id="274" r:id="rId17"/>
    <p:sldId id="275" r:id="rId18"/>
    <p:sldId id="288" r:id="rId19"/>
    <p:sldId id="294" r:id="rId20"/>
    <p:sldId id="289" r:id="rId21"/>
    <p:sldId id="290" r:id="rId22"/>
    <p:sldId id="293" r:id="rId23"/>
    <p:sldId id="295" r:id="rId24"/>
    <p:sldId id="270" r:id="rId25"/>
    <p:sldId id="282"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d Mokhtar Awed" initials="AMA" lastIdx="0" clrIdx="0">
    <p:extLst>
      <p:ext uri="{19B8F6BF-5375-455C-9EA6-DF929625EA0E}">
        <p15:presenceInfo xmlns:p15="http://schemas.microsoft.com/office/powerpoint/2012/main" userId="S-1-5-21-2372284429-669915843-2781037280-11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394" autoAdjust="0"/>
  </p:normalViewPr>
  <p:slideViewPr>
    <p:cSldViewPr snapToGrid="0">
      <p:cViewPr varScale="1">
        <p:scale>
          <a:sx n="47" d="100"/>
          <a:sy n="47" d="100"/>
        </p:scale>
        <p:origin x="732" y="36"/>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91F7EE-48C4-45D0-8576-31989C69E000}" type="datetimeFigureOut">
              <a:rPr lang="en-US" smtClean="0"/>
              <a:pPr/>
              <a:t>11/26/2016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8B5620-F91E-4FF8-90BD-7B4E1D329ED1}" type="slidenum">
              <a:rPr lang="en-US" smtClean="0"/>
              <a:pPr/>
              <a:t>‹#›</a:t>
            </a:fld>
            <a:endParaRPr lang="en-US"/>
          </a:p>
        </p:txBody>
      </p:sp>
    </p:spTree>
    <p:extLst>
      <p:ext uri="{BB962C8B-B14F-4D97-AF65-F5344CB8AC3E}">
        <p14:creationId xmlns:p14="http://schemas.microsoft.com/office/powerpoint/2010/main" val="254052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B5620-F91E-4FF8-90BD-7B4E1D329ED1}" type="slidenum">
              <a:rPr lang="en-US" smtClean="0"/>
              <a:pPr/>
              <a:t>1</a:t>
            </a:fld>
            <a:endParaRPr lang="en-US"/>
          </a:p>
        </p:txBody>
      </p:sp>
    </p:spTree>
    <p:extLst>
      <p:ext uri="{BB962C8B-B14F-4D97-AF65-F5344CB8AC3E}">
        <p14:creationId xmlns:p14="http://schemas.microsoft.com/office/powerpoint/2010/main" val="324057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308220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1266156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149964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8" name="Slide Number Placeholder 7"/>
          <p:cNvSpPr>
            <a:spLocks noGrp="1"/>
          </p:cNvSpPr>
          <p:nvPr>
            <p:ph type="sldNum" sz="quarter" idx="11"/>
          </p:nvPr>
        </p:nvSpPr>
        <p:spPr/>
        <p:txBody>
          <a:bodyPr/>
          <a:lstStyle/>
          <a:p>
            <a:fld id="{A794745B-C78C-461D-9762-374062F433D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4745B-C78C-461D-9762-374062F433DD}" type="slidenum">
              <a:rPr lang="en-US" smtClean="0"/>
              <a:pPr/>
              <a:t>‹#›</a:t>
            </a:fld>
            <a:endParaRPr lang="en-US"/>
          </a:p>
        </p:txBody>
      </p:sp>
      <p:sp>
        <p:nvSpPr>
          <p:cNvPr id="9" name="Content Placeholder 8"/>
          <p:cNvSpPr>
            <a:spLocks noGrp="1"/>
          </p:cNvSpPr>
          <p:nvPr>
            <p:ph sz="quarter" idx="13"/>
          </p:nvPr>
        </p:nvSpPr>
        <p:spPr>
          <a:xfrm>
            <a:off x="487680" y="1600200"/>
            <a:ext cx="5388864"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4745B-C78C-461D-9762-374062F433DD}" type="slidenum">
              <a:rPr lang="en-US" smtClean="0"/>
              <a:pPr/>
              <a:t>‹#›</a:t>
            </a:fld>
            <a:endParaRPr lang="en-US"/>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4745B-C78C-461D-9762-374062F433D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4745B-C78C-461D-9762-374062F433D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4745B-C78C-461D-9762-374062F433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3621067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4745B-C78C-461D-9762-374062F433D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213964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249161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348422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2624834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61561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379210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5D7F2-D641-4322-AF57-1BDE7B1F475B}" type="datetimeFigureOut">
              <a:rPr lang="en-US" smtClean="0"/>
              <a:pPr/>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4745B-C78C-461D-9762-374062F433DD}" type="slidenum">
              <a:rPr lang="en-US" smtClean="0"/>
              <a:pPr/>
              <a:t>‹#›</a:t>
            </a:fld>
            <a:endParaRPr lang="en-US"/>
          </a:p>
        </p:txBody>
      </p:sp>
    </p:spTree>
    <p:extLst>
      <p:ext uri="{BB962C8B-B14F-4D97-AF65-F5344CB8AC3E}">
        <p14:creationId xmlns:p14="http://schemas.microsoft.com/office/powerpoint/2010/main" val="129324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5D7F2-D641-4322-AF57-1BDE7B1F475B}" type="datetimeFigureOut">
              <a:rPr lang="en-US" smtClean="0"/>
              <a:pPr/>
              <a:t>11/26/2016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4745B-C78C-461D-9762-374062F433DD}" type="slidenum">
              <a:rPr lang="en-US" smtClean="0"/>
              <a:pPr/>
              <a:t>‹#›</a:t>
            </a:fld>
            <a:endParaRPr lang="en-US"/>
          </a:p>
        </p:txBody>
      </p:sp>
    </p:spTree>
    <p:extLst>
      <p:ext uri="{BB962C8B-B14F-4D97-AF65-F5344CB8AC3E}">
        <p14:creationId xmlns:p14="http://schemas.microsoft.com/office/powerpoint/2010/main" val="4199147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EC5D7F2-D641-4322-AF57-1BDE7B1F475B}" type="datetimeFigureOut">
              <a:rPr lang="en-US" smtClean="0"/>
              <a:pPr/>
              <a:t>11/26/2016</a:t>
            </a:fld>
            <a:endParaRPr lang="en-US"/>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794745B-C78C-461D-9762-374062F433DD}" type="slidenum">
              <a:rPr lang="en-US" smtClean="0"/>
              <a:pPr/>
              <a:t>‹#›</a:t>
            </a:fld>
            <a:endParaRPr lang="en-US"/>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7000"/>
                    </a14:imgEffect>
                  </a14:imgLayer>
                </a14:imgProps>
              </a:ext>
              <a:ext uri="{28A0092B-C50C-407E-A947-70E740481C1C}">
                <a14:useLocalDpi xmlns:a14="http://schemas.microsoft.com/office/drawing/2010/main" val="0"/>
              </a:ext>
            </a:extLst>
          </a:blip>
          <a:srcRect l="9160" t="6826" r="12070" b="6925"/>
          <a:stretch/>
        </p:blipFill>
        <p:spPr>
          <a:xfrm>
            <a:off x="4853861" y="184354"/>
            <a:ext cx="2369127" cy="2333767"/>
          </a:xfrm>
          <a:prstGeom prst="ellipse">
            <a:avLst/>
          </a:prstGeom>
          <a:ln>
            <a:noFill/>
          </a:ln>
          <a:effectLst>
            <a:softEdge rad="112500"/>
          </a:effectLst>
        </p:spPr>
      </p:pic>
      <p:sp>
        <p:nvSpPr>
          <p:cNvPr id="14" name="Rectangle 13"/>
          <p:cNvSpPr/>
          <p:nvPr/>
        </p:nvSpPr>
        <p:spPr>
          <a:xfrm>
            <a:off x="1304144" y="3657601"/>
            <a:ext cx="10418164" cy="2985433"/>
          </a:xfrm>
          <a:prstGeom prst="rect">
            <a:avLst/>
          </a:prstGeom>
          <a:noFill/>
        </p:spPr>
        <p:txBody>
          <a:bodyPr wrap="square" lIns="91440" tIns="45720" rIns="91440" bIns="45720">
            <a:spAutoFit/>
          </a:bodyPr>
          <a:lstStyle/>
          <a:p>
            <a:pPr algn="ctr"/>
            <a:r>
              <a:rPr lang="fr-FR" sz="2400" b="1" u="sng" dirty="0" err="1" smtClean="0">
                <a:solidFill>
                  <a:schemeClr val="accent3">
                    <a:lumMod val="50000"/>
                  </a:schemeClr>
                </a:solidFill>
              </a:rPr>
              <a:t>Paper</a:t>
            </a:r>
            <a:r>
              <a:rPr lang="fr-FR" sz="2400" b="1" u="sng" dirty="0" smtClean="0">
                <a:solidFill>
                  <a:schemeClr val="accent3">
                    <a:lumMod val="50000"/>
                  </a:schemeClr>
                </a:solidFill>
              </a:rPr>
              <a:t> </a:t>
            </a:r>
            <a:r>
              <a:rPr lang="fr-FR" sz="2400" b="1" u="sng" dirty="0" err="1" smtClean="0">
                <a:solidFill>
                  <a:schemeClr val="accent3">
                    <a:lumMod val="50000"/>
                  </a:schemeClr>
                </a:solidFill>
              </a:rPr>
              <a:t>Two</a:t>
            </a:r>
            <a:endParaRPr lang="fr-FR" sz="2400" b="1" u="sng" dirty="0" smtClean="0">
              <a:solidFill>
                <a:schemeClr val="accent3">
                  <a:lumMod val="50000"/>
                </a:schemeClr>
              </a:solidFill>
            </a:endParaRPr>
          </a:p>
          <a:p>
            <a:pPr algn="ctr"/>
            <a:endParaRPr lang="en-US" sz="2000" dirty="0" smtClean="0"/>
          </a:p>
          <a:p>
            <a:pPr algn="ctr"/>
            <a:r>
              <a:rPr lang="fr-FR" sz="2000" b="1" dirty="0" smtClean="0"/>
              <a:t>“</a:t>
            </a:r>
            <a:r>
              <a:rPr lang="fr-FR" sz="2800" b="1" dirty="0" err="1" smtClean="0">
                <a:solidFill>
                  <a:schemeClr val="accent1">
                    <a:lumMod val="75000"/>
                  </a:schemeClr>
                </a:solidFill>
              </a:rPr>
              <a:t>Terrorism</a:t>
            </a:r>
            <a:r>
              <a:rPr lang="fr-FR" sz="2800" b="1" dirty="0" smtClean="0">
                <a:solidFill>
                  <a:schemeClr val="accent1">
                    <a:lumMod val="75000"/>
                  </a:schemeClr>
                </a:solidFill>
              </a:rPr>
              <a:t> and </a:t>
            </a:r>
            <a:r>
              <a:rPr lang="fr-FR" sz="2800" b="1" dirty="0" err="1" smtClean="0">
                <a:solidFill>
                  <a:schemeClr val="accent1">
                    <a:lumMod val="75000"/>
                  </a:schemeClr>
                </a:solidFill>
              </a:rPr>
              <a:t>Climate</a:t>
            </a:r>
            <a:r>
              <a:rPr lang="fr-FR" sz="2800" b="1" dirty="0" smtClean="0">
                <a:solidFill>
                  <a:schemeClr val="accent1">
                    <a:lumMod val="75000"/>
                  </a:schemeClr>
                </a:solidFill>
              </a:rPr>
              <a:t> Change”</a:t>
            </a:r>
          </a:p>
          <a:p>
            <a:pPr algn="ctr"/>
            <a:endParaRPr lang="fr-FR" sz="2000" b="1" dirty="0" smtClean="0"/>
          </a:p>
          <a:p>
            <a:pPr algn="ctr"/>
            <a:r>
              <a:rPr lang="fr-FR" sz="2400" b="1" dirty="0" smtClean="0"/>
              <a:t>  </a:t>
            </a:r>
            <a:r>
              <a:rPr lang="fr-FR" sz="2400" b="1" dirty="0" err="1" smtClean="0"/>
              <a:t>Presented</a:t>
            </a:r>
            <a:r>
              <a:rPr lang="fr-FR" sz="2400" b="1" dirty="0" smtClean="0"/>
              <a:t> by Ahmed </a:t>
            </a:r>
            <a:r>
              <a:rPr lang="fr-FR" sz="2400" b="1" dirty="0" err="1" smtClean="0"/>
              <a:t>Moktar</a:t>
            </a:r>
            <a:r>
              <a:rPr lang="fr-FR" sz="2400" b="1" dirty="0" smtClean="0"/>
              <a:t>,</a:t>
            </a:r>
          </a:p>
          <a:p>
            <a:pPr algn="ctr"/>
            <a:r>
              <a:rPr lang="fr-FR" sz="2400" b="1" dirty="0" smtClean="0"/>
              <a:t> </a:t>
            </a:r>
          </a:p>
          <a:p>
            <a:pPr algn="ctr"/>
            <a:r>
              <a:rPr lang="fr-FR" sz="2400" b="1" dirty="0" smtClean="0"/>
              <a:t>Senior </a:t>
            </a:r>
            <a:r>
              <a:rPr lang="fr-FR" sz="2400" b="1" dirty="0" err="1" smtClean="0"/>
              <a:t>Political</a:t>
            </a:r>
            <a:r>
              <a:rPr lang="fr-FR" sz="2400" b="1" dirty="0" smtClean="0"/>
              <a:t> </a:t>
            </a:r>
            <a:r>
              <a:rPr lang="fr-FR" sz="2400" b="1" dirty="0" err="1" smtClean="0"/>
              <a:t>Officer</a:t>
            </a:r>
            <a:r>
              <a:rPr lang="fr-FR" sz="2400" b="1" dirty="0" smtClean="0"/>
              <a:t>, </a:t>
            </a:r>
          </a:p>
          <a:p>
            <a:pPr algn="ctr"/>
            <a:r>
              <a:rPr lang="fr-FR" sz="2400" b="1" smtClean="0"/>
              <a:t>Peace</a:t>
            </a:r>
            <a:r>
              <a:rPr lang="fr-FR" sz="2400" b="1" dirty="0" smtClean="0"/>
              <a:t> and Security, </a:t>
            </a:r>
            <a:r>
              <a:rPr lang="fr-FR" sz="2400" b="1" dirty="0" err="1" smtClean="0"/>
              <a:t>Africa</a:t>
            </a:r>
            <a:r>
              <a:rPr lang="fr-FR" sz="2400" b="1" dirty="0" smtClean="0"/>
              <a:t> Union Commission.</a:t>
            </a:r>
            <a:endParaRPr lang="en-US" sz="2400" b="1" dirty="0">
              <a:ln w="10541" cmpd="sng">
                <a:solidFill>
                  <a:schemeClr val="accent1">
                    <a:shade val="88000"/>
                    <a:satMod val="110000"/>
                  </a:schemeClr>
                </a:solidFill>
                <a:prstDash val="solid"/>
              </a:ln>
              <a:solidFill>
                <a:schemeClr val="accent1">
                  <a:lumMod val="50000"/>
                </a:schemeClr>
              </a:solidFill>
            </a:endParaRPr>
          </a:p>
        </p:txBody>
      </p:sp>
      <p:sp>
        <p:nvSpPr>
          <p:cNvPr id="1026" name="Text Box 2"/>
          <p:cNvSpPr txBox="1">
            <a:spLocks noChangeArrowheads="1"/>
          </p:cNvSpPr>
          <p:nvPr/>
        </p:nvSpPr>
        <p:spPr bwMode="auto">
          <a:xfrm>
            <a:off x="8755167" y="637290"/>
            <a:ext cx="2286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chemeClr val="tx1"/>
                </a:solidFill>
                <a:effectLst/>
                <a:latin typeface="AL-Mohanad Bold" charset="-78"/>
                <a:ea typeface="Arial" pitchFamily="34" charset="0"/>
                <a:cs typeface="AL-Mohanad Bold" charset="-78"/>
              </a:rPr>
              <a:t>رابطة مجالس الشيوخ والشورى والمجالس المماثلة</a:t>
            </a:r>
            <a:r>
              <a:rPr kumimoji="0" lang="ar-SA" sz="1600" b="1" i="0" u="none" strike="noStrike" cap="none" normalizeH="0" baseline="0" dirty="0" smtClean="0">
                <a:ln>
                  <a:noFill/>
                </a:ln>
                <a:solidFill>
                  <a:schemeClr val="tx1"/>
                </a:solidFill>
                <a:effectLst/>
                <a:latin typeface="Calibri" pitchFamily="34" charset="0"/>
                <a:ea typeface="Arial" pitchFamily="34" charset="0"/>
                <a:cs typeface="AL-Mohanad Bold" charset="-78"/>
              </a:rPr>
              <a:t> في أفريقيا والعالم العـربـي</a:t>
            </a:r>
            <a:endParaRPr kumimoji="0" lang="ar-SA"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1318172" y="910444"/>
            <a:ext cx="24003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ASSOCIATION OF SENATES, SHOORA AND EQUIVALENT COUNCILS</a:t>
            </a:r>
            <a:r>
              <a:rPr kumimoji="0" lang="en-US"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
            </a:r>
            <a:br>
              <a:rPr kumimoji="0" lang="en-US"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br>
            <a:r>
              <a:rPr kumimoji="0" lang="en-US"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IN AFRICA AND THE ARAB WORLD</a:t>
            </a:r>
            <a:endParaRPr kumimoji="0" lang="ar-S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4352691" y="2614041"/>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ASSOCIATION DES SENATS, SHOORA ET CONSEILS EQUIVALENTS </a:t>
            </a:r>
            <a:r>
              <a:rPr kumimoji="0" lang="en-US"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D’AFRIQUE ET DU MONDE ARABE</a:t>
            </a:r>
            <a:endParaRPr kumimoji="0" lang="ar-SA"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07787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B050"/>
                </a:solidFill>
              </a:rPr>
              <a:t>Establishing the Counter </a:t>
            </a:r>
            <a:r>
              <a:rPr lang="en-US" sz="4000" b="1" dirty="0" smtClean="0">
                <a:solidFill>
                  <a:srgbClr val="00B050"/>
                </a:solidFill>
              </a:rPr>
              <a:t>Terrorism-Continental </a:t>
            </a:r>
            <a:r>
              <a:rPr lang="en-US" sz="4000" b="1" dirty="0">
                <a:solidFill>
                  <a:srgbClr val="00B050"/>
                </a:solidFill>
              </a:rPr>
              <a:t>Early Warning System (CT-CEWS</a:t>
            </a:r>
            <a:r>
              <a:rPr lang="en-US" sz="4000" b="1" dirty="0" smtClean="0">
                <a:solidFill>
                  <a:srgbClr val="00B050"/>
                </a:solidFill>
              </a:rPr>
              <a:t>): </a:t>
            </a:r>
            <a:endParaRPr lang="en-US" sz="4000"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endParaRPr lang="en-US" dirty="0" smtClean="0"/>
          </a:p>
          <a:p>
            <a:pPr algn="just"/>
            <a:r>
              <a:rPr lang="en-US" dirty="0" smtClean="0"/>
              <a:t>In </a:t>
            </a:r>
            <a:r>
              <a:rPr lang="en-US" dirty="0"/>
              <a:t>order to ensure effective </a:t>
            </a:r>
            <a:r>
              <a:rPr lang="en-US" dirty="0" smtClean="0"/>
              <a:t>integration between the Center and the relevant mechanisms within the AU Commission, such as the Continental Early Warning System (CEWS), a framework </a:t>
            </a:r>
            <a:r>
              <a:rPr lang="en-US" dirty="0"/>
              <a:t>of </a:t>
            </a:r>
            <a:r>
              <a:rPr lang="en-US" dirty="0" smtClean="0"/>
              <a:t>cooperation between both mechanisms has been established to facilitate the </a:t>
            </a:r>
            <a:r>
              <a:rPr lang="en-US" dirty="0"/>
              <a:t>exchange of expertise and best practices. This cooperation enabled the installation, at the level of the ACSRT, of some key early warning tools </a:t>
            </a:r>
            <a:r>
              <a:rPr lang="en-US" dirty="0" smtClean="0"/>
              <a:t>being developed by CEWS to collect and analyze data. </a:t>
            </a:r>
          </a:p>
          <a:p>
            <a:pPr algn="just"/>
            <a:r>
              <a:rPr lang="en-US" dirty="0" smtClean="0"/>
              <a:t>Through these tools, the ACSRT was able to start the dissemination of an improved and user-friendly version of its Terrorism Daily News Highlight. In addition, the ACSRT launched the Terrorism Incident Analysis Reports. Furthermore, the ACSRT finalized the establishment of the CT Database and is in the process of finalizing the information exchange templates and the development of its secured information exchange portal.</a:t>
            </a:r>
            <a:endParaRPr lang="en-US" dirty="0"/>
          </a:p>
        </p:txBody>
      </p:sp>
    </p:spTree>
    <p:extLst>
      <p:ext uri="{BB962C8B-B14F-4D97-AF65-F5344CB8AC3E}">
        <p14:creationId xmlns:p14="http://schemas.microsoft.com/office/powerpoint/2010/main" val="2478718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966158" y="422695"/>
            <a:ext cx="9049110" cy="5846890"/>
          </a:xfrm>
          <a:prstGeom prst="rect">
            <a:avLst/>
          </a:prstGeom>
        </p:spPr>
      </p:pic>
    </p:spTree>
    <p:extLst>
      <p:ext uri="{BB962C8B-B14F-4D97-AF65-F5344CB8AC3E}">
        <p14:creationId xmlns:p14="http://schemas.microsoft.com/office/powerpoint/2010/main" val="1510304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29728" y="336430"/>
            <a:ext cx="11172047" cy="5978106"/>
          </a:xfrm>
          <a:prstGeom prst="rect">
            <a:avLst/>
          </a:prstGeom>
        </p:spPr>
      </p:pic>
    </p:spTree>
    <p:extLst>
      <p:ext uri="{BB962C8B-B14F-4D97-AF65-F5344CB8AC3E}">
        <p14:creationId xmlns:p14="http://schemas.microsoft.com/office/powerpoint/2010/main" val="1443634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The emergence </a:t>
            </a:r>
            <a:r>
              <a:rPr lang="en-US" b="1" dirty="0" smtClean="0">
                <a:solidFill>
                  <a:srgbClr val="FF0000"/>
                </a:solidFill>
              </a:rPr>
              <a:t>of </a:t>
            </a:r>
            <a:r>
              <a:rPr lang="en-US" b="1" dirty="0">
                <a:solidFill>
                  <a:srgbClr val="FF0000"/>
                </a:solidFill>
              </a:rPr>
              <a:t>terrorist groups </a:t>
            </a:r>
            <a:r>
              <a:rPr lang="en-US" b="1" dirty="0" smtClean="0">
                <a:solidFill>
                  <a:srgbClr val="FF0000"/>
                </a:solidFill>
              </a:rPr>
              <a:t>can </a:t>
            </a:r>
            <a:r>
              <a:rPr lang="en-US" b="1" dirty="0">
                <a:solidFill>
                  <a:srgbClr val="FF0000"/>
                </a:solidFill>
              </a:rPr>
              <a:t>be explained </a:t>
            </a:r>
            <a:r>
              <a:rPr lang="en-US" b="1" dirty="0" smtClean="0">
                <a:solidFill>
                  <a:srgbClr val="FF0000"/>
                </a:solidFill>
              </a:rPr>
              <a:t>by:</a:t>
            </a:r>
            <a:endParaRPr lang="en-US"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algn="just"/>
            <a:r>
              <a:rPr lang="en-US" sz="3000" dirty="0" smtClean="0"/>
              <a:t>Poverty</a:t>
            </a:r>
            <a:r>
              <a:rPr lang="en-US" sz="3000" dirty="0"/>
              <a:t>, illiteracy and high rate of unemployment among the youth and the general population, which render them vulnerable to </a:t>
            </a:r>
            <a:r>
              <a:rPr lang="en-US" sz="3000" dirty="0" smtClean="0"/>
              <a:t>terrorist </a:t>
            </a:r>
            <a:r>
              <a:rPr lang="en-US" sz="3000" dirty="0"/>
              <a:t>groups and their promises of quick </a:t>
            </a:r>
            <a:r>
              <a:rPr lang="en-US" sz="3000" dirty="0" smtClean="0"/>
              <a:t>gain.</a:t>
            </a:r>
            <a:endParaRPr lang="en-US" sz="3000" dirty="0"/>
          </a:p>
          <a:p>
            <a:pPr algn="just"/>
            <a:r>
              <a:rPr lang="en-US" sz="3000" dirty="0" smtClean="0"/>
              <a:t>Poor </a:t>
            </a:r>
            <a:r>
              <a:rPr lang="en-US" sz="3000" dirty="0"/>
              <a:t>working conditions, insufficient training and discipline of law enforcement personnel that make them easy </a:t>
            </a:r>
            <a:r>
              <a:rPr lang="en-US" sz="3000" dirty="0" smtClean="0"/>
              <a:t>victims for corruption.</a:t>
            </a:r>
            <a:endParaRPr lang="en-US" sz="3000" dirty="0"/>
          </a:p>
          <a:p>
            <a:pPr algn="just"/>
            <a:r>
              <a:rPr lang="en-US" sz="3000" dirty="0" smtClean="0"/>
              <a:t>The </a:t>
            </a:r>
            <a:r>
              <a:rPr lang="en-US" sz="3000" dirty="0"/>
              <a:t>search for safe havens and refuge by criminal networks in a zone characterized by vast territorial expanses, low and insufficient security coverage and administrative </a:t>
            </a:r>
            <a:r>
              <a:rPr lang="en-US" sz="3000" dirty="0" smtClean="0"/>
              <a:t>presence.</a:t>
            </a:r>
            <a:endParaRPr lang="en-US" sz="3000" dirty="0"/>
          </a:p>
          <a:p>
            <a:pPr algn="just"/>
            <a:r>
              <a:rPr lang="en-US" sz="3000" dirty="0" smtClean="0"/>
              <a:t>The </a:t>
            </a:r>
            <a:r>
              <a:rPr lang="en-US" sz="3000" dirty="0"/>
              <a:t>quest for new sources of funding, especially through smuggling, drug trafficking and illegal </a:t>
            </a:r>
            <a:r>
              <a:rPr lang="en-US" sz="3000" dirty="0" smtClean="0"/>
              <a:t>migration.</a:t>
            </a:r>
            <a:endParaRPr lang="en-US" sz="3000" dirty="0"/>
          </a:p>
          <a:p>
            <a:pPr algn="just"/>
            <a:r>
              <a:rPr lang="en-US" sz="3000" dirty="0" smtClean="0"/>
              <a:t>Government </a:t>
            </a:r>
            <a:r>
              <a:rPr lang="en-US" sz="3000" dirty="0"/>
              <a:t>institutional weaknesses and the existence of long </a:t>
            </a:r>
            <a:r>
              <a:rPr lang="en-US" sz="3000" dirty="0" smtClean="0"/>
              <a:t>and poorly-controlled borders. These borders combined </a:t>
            </a:r>
            <a:r>
              <a:rPr lang="en-US" sz="3000" dirty="0"/>
              <a:t>with vast, ill‐administered spaces of territory, </a:t>
            </a:r>
            <a:r>
              <a:rPr lang="en-US" sz="3000" dirty="0" smtClean="0"/>
              <a:t>which facilitate </a:t>
            </a:r>
            <a:r>
              <a:rPr lang="en-US" sz="3000" dirty="0"/>
              <a:t>illegal cross-border movement of people and goods and provide fertile ground </a:t>
            </a:r>
            <a:r>
              <a:rPr lang="en-US" sz="3000" dirty="0" smtClean="0"/>
              <a:t>to be sued by </a:t>
            </a:r>
            <a:r>
              <a:rPr lang="en-US" sz="3000" dirty="0"/>
              <a:t>terrorists and transnational organized criminals</a:t>
            </a:r>
            <a:r>
              <a:rPr lang="en-US" sz="3000" dirty="0" smtClean="0"/>
              <a:t>.</a:t>
            </a:r>
          </a:p>
          <a:p>
            <a:pPr algn="just"/>
            <a:r>
              <a:rPr lang="en-US" sz="3000" dirty="0" smtClean="0"/>
              <a:t>Climate change is a new dimension that is being seen as a cause of terrorism/violence around the world;</a:t>
            </a:r>
            <a:endParaRPr lang="en-US" sz="3000" dirty="0"/>
          </a:p>
          <a:p>
            <a:pPr marL="0" indent="0">
              <a:buNone/>
            </a:pPr>
            <a:endParaRPr lang="en-US" dirty="0"/>
          </a:p>
        </p:txBody>
      </p:sp>
    </p:spTree>
    <p:extLst>
      <p:ext uri="{BB962C8B-B14F-4D97-AF65-F5344CB8AC3E}">
        <p14:creationId xmlns:p14="http://schemas.microsoft.com/office/powerpoint/2010/main" val="2560656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64234" y="332116"/>
            <a:ext cx="10567358" cy="6016925"/>
          </a:xfrm>
          <a:prstGeom prst="rect">
            <a:avLst/>
          </a:prstGeom>
        </p:spPr>
      </p:pic>
    </p:spTree>
    <p:extLst>
      <p:ext uri="{BB962C8B-B14F-4D97-AF65-F5344CB8AC3E}">
        <p14:creationId xmlns:p14="http://schemas.microsoft.com/office/powerpoint/2010/main" val="3656152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45390" y="293298"/>
            <a:ext cx="9998014" cy="6167887"/>
          </a:xfrm>
          <a:prstGeom prst="rect">
            <a:avLst/>
          </a:prstGeom>
        </p:spPr>
      </p:pic>
    </p:spTree>
    <p:extLst>
      <p:ext uri="{BB962C8B-B14F-4D97-AF65-F5344CB8AC3E}">
        <p14:creationId xmlns:p14="http://schemas.microsoft.com/office/powerpoint/2010/main" val="4188807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000664" y="276045"/>
            <a:ext cx="9963510" cy="5710687"/>
          </a:xfrm>
          <a:prstGeom prst="rect">
            <a:avLst/>
          </a:prstGeom>
        </p:spPr>
      </p:pic>
    </p:spTree>
    <p:extLst>
      <p:ext uri="{BB962C8B-B14F-4D97-AF65-F5344CB8AC3E}">
        <p14:creationId xmlns:p14="http://schemas.microsoft.com/office/powerpoint/2010/main" val="2462067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solidFill>
                  <a:srgbClr val="FF0000"/>
                </a:solidFill>
              </a:rPr>
              <a:t>التغيرات المناخية وعلاقتها </a:t>
            </a:r>
            <a:r>
              <a:rPr lang="ar-EG" dirty="0" smtClean="0">
                <a:solidFill>
                  <a:srgbClr val="FF0000"/>
                </a:solidFill>
              </a:rPr>
              <a:t>بالنزاعات والارهاب في العالم:</a:t>
            </a:r>
            <a:endParaRPr lang="en-US" dirty="0">
              <a:solidFill>
                <a:srgbClr val="FF0000"/>
              </a:solidFill>
            </a:endParaRPr>
          </a:p>
        </p:txBody>
      </p:sp>
      <p:pic>
        <p:nvPicPr>
          <p:cNvPr id="4" name="Content Placeholder 3"/>
          <p:cNvPicPr>
            <a:picLocks noGrp="1" noChangeAspect="1"/>
          </p:cNvPicPr>
          <p:nvPr>
            <p:ph idx="1"/>
          </p:nvPr>
        </p:nvPicPr>
        <p:blipFill>
          <a:blip r:embed="rId2" cstate="print"/>
          <a:stretch>
            <a:fillRect/>
          </a:stretch>
        </p:blipFill>
        <p:spPr>
          <a:xfrm>
            <a:off x="672861" y="1431986"/>
            <a:ext cx="5227608" cy="4994694"/>
          </a:xfrm>
          <a:prstGeom prst="rect">
            <a:avLst/>
          </a:prstGeom>
        </p:spPr>
      </p:pic>
      <p:sp>
        <p:nvSpPr>
          <p:cNvPr id="5" name="Rectangle 4"/>
          <p:cNvSpPr/>
          <p:nvPr/>
        </p:nvSpPr>
        <p:spPr>
          <a:xfrm>
            <a:off x="6203577" y="1690688"/>
            <a:ext cx="5810822" cy="3785652"/>
          </a:xfrm>
          <a:prstGeom prst="rect">
            <a:avLst/>
          </a:prstGeom>
        </p:spPr>
        <p:txBody>
          <a:bodyPr wrap="square">
            <a:spAutoFit/>
          </a:bodyPr>
          <a:lstStyle/>
          <a:p>
            <a:pPr marL="342900" indent="-342900" algn="just" rtl="1">
              <a:buFont typeface="Arial" panose="020B0604020202020204" pitchFamily="34" charset="0"/>
              <a:buChar char="•"/>
            </a:pPr>
            <a:r>
              <a:rPr lang="ar-EG" sz="2000" dirty="0" smtClean="0"/>
              <a:t>مع </a:t>
            </a:r>
            <a:r>
              <a:rPr lang="ar-EG" sz="2000" dirty="0"/>
              <a:t>التقدم الصناعي ووسائل المواصلات منذ الثورة الصناعية الاولى عام 1760 والثانية 1840 وحتى الآن ومع الاعتماد على الوقود الحفري (الفحم والبترول والغاز الطبيعي) كمصدر أساسي للطاقة، ومع احتراق هذا الوقود الحفري لإنتاج الطاقة واستخدام غازات الكلوروفلوركاربون في الصناعة بكميات كبيرة تفوق ما يتحمله الغلاف الجوي للحفاظ على درجة حرارة الأرض، وبالتالي أدى وجود الكميات الإضافية من تلك الغازات إلى الاحتفاظ بكمية أكبر من الحرارة في الغلاف الجوي، وهو ما أدى إلى الارتفاع التدريجي في درجة حرارة سطح الأرض مع مرور الزمن وبدء ظهور النتائج السلبية لهذه الظاهرة والتي يأتي على رأسها أزمة الجفاف التي تعتبر سببًا من أسباب الهجرة وتفاقم الأزمات بين الدول وزيادة موجات الإرهاب.</a:t>
            </a:r>
            <a:endParaRPr lang="en-US" sz="2000" dirty="0"/>
          </a:p>
        </p:txBody>
      </p:sp>
    </p:spTree>
    <p:extLst>
      <p:ext uri="{BB962C8B-B14F-4D97-AF65-F5344CB8AC3E}">
        <p14:creationId xmlns:p14="http://schemas.microsoft.com/office/powerpoint/2010/main" val="2655597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EG" sz="4000" dirty="0">
                <a:solidFill>
                  <a:srgbClr val="FF0000"/>
                </a:solidFill>
              </a:rPr>
              <a:t>التغيرات المناخية وعلاقتها بالنزاعات والارهاب في العالم:</a:t>
            </a:r>
            <a:endParaRPr lang="en-US" sz="4000" dirty="0">
              <a:solidFill>
                <a:srgbClr val="FF0000"/>
              </a:solidFill>
            </a:endParaRPr>
          </a:p>
        </p:txBody>
      </p:sp>
      <p:sp>
        <p:nvSpPr>
          <p:cNvPr id="3" name="Content Placeholder 2"/>
          <p:cNvSpPr>
            <a:spLocks noGrp="1"/>
          </p:cNvSpPr>
          <p:nvPr>
            <p:ph idx="1"/>
          </p:nvPr>
        </p:nvSpPr>
        <p:spPr>
          <a:xfrm>
            <a:off x="6633882" y="1825625"/>
            <a:ext cx="4719918" cy="4162799"/>
          </a:xfrm>
        </p:spPr>
        <p:txBody>
          <a:bodyPr>
            <a:normAutofit/>
          </a:bodyPr>
          <a:lstStyle/>
          <a:p>
            <a:pPr algn="just" rtl="1"/>
            <a:r>
              <a:rPr lang="ar-EG" sz="2200" dirty="0"/>
              <a:t>ان بعض الباحثين يعتبر أنه ثمة مبالغة في القول " إن التغير المناخي هو سبب النزاعات والاضطرابات الأمنية التي تشهدها مناطق عدة في عالمنا المضطرب وتنامي ظاهرة الإرهاب التي أصبحت ظاهرة مقلقة لكافة دول العالم . إلا اننا لا نستطيع تجاهل تأثيرات التغير المناخي كأحد العوامل الهامة في أسباب النزاعات التي يشهدها العالم الآن والمتوقع أن تزداد حدتها في المستقبل ما لم تكثف الجهود على المستوى الدولي والمحلي للعمل من أجل التوصل إلى حلول مناسبة لهذه المشكلة . </a:t>
            </a:r>
          </a:p>
          <a:p>
            <a:endParaRPr lang="en-US" dirty="0"/>
          </a:p>
        </p:txBody>
      </p:sp>
      <p:pic>
        <p:nvPicPr>
          <p:cNvPr id="4" name="Picture 3"/>
          <p:cNvPicPr>
            <a:picLocks noChangeAspect="1"/>
          </p:cNvPicPr>
          <p:nvPr/>
        </p:nvPicPr>
        <p:blipFill>
          <a:blip r:embed="rId2" cstate="print"/>
          <a:stretch>
            <a:fillRect/>
          </a:stretch>
        </p:blipFill>
        <p:spPr>
          <a:xfrm>
            <a:off x="1524000" y="1825625"/>
            <a:ext cx="4607859" cy="4055222"/>
          </a:xfrm>
          <a:prstGeom prst="rect">
            <a:avLst/>
          </a:prstGeom>
        </p:spPr>
      </p:pic>
    </p:spTree>
    <p:extLst>
      <p:ext uri="{BB962C8B-B14F-4D97-AF65-F5344CB8AC3E}">
        <p14:creationId xmlns:p14="http://schemas.microsoft.com/office/powerpoint/2010/main" val="2459180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solidFill>
                  <a:srgbClr val="FF0000"/>
                </a:solidFill>
              </a:rPr>
              <a:t>التغيرات المناخية وعلاقتها بالنزاعات والارهاب في العالم:</a:t>
            </a:r>
            <a:endParaRPr lang="en-US" dirty="0">
              <a:solidFill>
                <a:srgbClr val="FF0000"/>
              </a:solidFill>
            </a:endParaRPr>
          </a:p>
        </p:txBody>
      </p:sp>
      <p:sp>
        <p:nvSpPr>
          <p:cNvPr id="3" name="Content Placeholder 2"/>
          <p:cNvSpPr>
            <a:spLocks noGrp="1"/>
          </p:cNvSpPr>
          <p:nvPr>
            <p:ph idx="1"/>
          </p:nvPr>
        </p:nvSpPr>
        <p:spPr/>
        <p:txBody>
          <a:bodyPr>
            <a:normAutofit/>
          </a:bodyPr>
          <a:lstStyle/>
          <a:p>
            <a:pPr algn="just" rtl="1"/>
            <a:r>
              <a:rPr lang="ar-EG" sz="2000" dirty="0" smtClean="0"/>
              <a:t>ومن </a:t>
            </a:r>
            <a:r>
              <a:rPr lang="ar-EG" sz="2000" dirty="0"/>
              <a:t>ناحية اخرى فان الكثير من الباحثين  يؤكد بالعلاقة الوثيقة والمباشرة بين التغير المناخي وتنامي ظاهرة العنف بشكل عام، سواءً على صعيد النزاع بين الدول / الجمعات / القبائل أوايضا على صعيد تنامي موجة الإرهاب، حيث يرون إن التغير المناخي يرتبط بشكل مباشر بتصاعد موجة الإرهاب، وإذا لم تتخذ الإجراءات المناسبة بالاستماع إلى ما يقوله العلماء فإننا سنرى جميع دول العالم - وهوما اكدته السي آي إيه في تقرير لها العام الماضي- في حالة نزاع بسبب ندرة المياه ، ومساحات الأراضي </a:t>
            </a:r>
            <a:r>
              <a:rPr lang="ar-EG" sz="2000" dirty="0" smtClean="0"/>
              <a:t>القابلة </a:t>
            </a:r>
            <a:r>
              <a:rPr lang="ar-EG" sz="2000" dirty="0"/>
              <a:t>للزراعة التي تتقلص مساحتها بشكل مستمر بسبب الجفاف وارتفاع درجة حرارة </a:t>
            </a:r>
            <a:r>
              <a:rPr lang="ar-EG" sz="2000" dirty="0" smtClean="0"/>
              <a:t>الارض.</a:t>
            </a:r>
          </a:p>
          <a:p>
            <a:pPr marL="0" indent="0" algn="just" rtl="1">
              <a:buNone/>
            </a:pPr>
            <a:endParaRPr lang="en-US" sz="2000" dirty="0"/>
          </a:p>
        </p:txBody>
      </p:sp>
      <p:pic>
        <p:nvPicPr>
          <p:cNvPr id="4" name="Picture 3"/>
          <p:cNvPicPr>
            <a:picLocks noChangeAspect="1"/>
          </p:cNvPicPr>
          <p:nvPr/>
        </p:nvPicPr>
        <p:blipFill>
          <a:blip r:embed="rId2" cstate="print"/>
          <a:stretch>
            <a:fillRect/>
          </a:stretch>
        </p:blipFill>
        <p:spPr>
          <a:xfrm>
            <a:off x="6650966" y="3337272"/>
            <a:ext cx="4588609" cy="2974627"/>
          </a:xfrm>
          <a:prstGeom prst="rect">
            <a:avLst/>
          </a:prstGeom>
        </p:spPr>
      </p:pic>
      <p:pic>
        <p:nvPicPr>
          <p:cNvPr id="5" name="Picture 4"/>
          <p:cNvPicPr>
            <a:picLocks noChangeAspect="1"/>
          </p:cNvPicPr>
          <p:nvPr/>
        </p:nvPicPr>
        <p:blipFill>
          <a:blip r:embed="rId3" cstate="print"/>
          <a:stretch>
            <a:fillRect/>
          </a:stretch>
        </p:blipFill>
        <p:spPr>
          <a:xfrm>
            <a:off x="1414732" y="3337272"/>
            <a:ext cx="4206392" cy="2974627"/>
          </a:xfrm>
          <a:prstGeom prst="rect">
            <a:avLst/>
          </a:prstGeom>
        </p:spPr>
      </p:pic>
    </p:spTree>
    <p:extLst>
      <p:ext uri="{BB962C8B-B14F-4D97-AF65-F5344CB8AC3E}">
        <p14:creationId xmlns:p14="http://schemas.microsoft.com/office/powerpoint/2010/main" val="3228199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0000"/>
                </a:solidFill>
              </a:rPr>
              <a:t>I</a:t>
            </a:r>
            <a:r>
              <a:rPr lang="en-US" b="1" u="sng" dirty="0" smtClean="0">
                <a:solidFill>
                  <a:srgbClr val="FF0000"/>
                </a:solidFill>
              </a:rPr>
              <a:t>ntroduction:</a:t>
            </a:r>
            <a:endParaRPr lang="en-US" b="1" u="sng"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r>
              <a:rPr lang="en-US" dirty="0" smtClean="0"/>
              <a:t>Two </a:t>
            </a:r>
            <a:r>
              <a:rPr lang="en-US" dirty="0"/>
              <a:t>major security challenges have faced </a:t>
            </a:r>
            <a:r>
              <a:rPr lang="en-US" dirty="0" smtClean="0"/>
              <a:t>humanity since </a:t>
            </a:r>
            <a:r>
              <a:rPr lang="en-US" dirty="0"/>
              <a:t>the dawn of history. The first stems from natural disasters, including earthquakes, famine, drought, wildfires, and infectious disease epidemics. The second consists of man-made threats, such as crime, piracy, terrorism, insurgency, and war. Every community, country, and region has been threatened by both “mother nature” and the human calamities of extremism and violence, </a:t>
            </a:r>
            <a:r>
              <a:rPr lang="en-US" dirty="0" smtClean="0"/>
              <a:t>caused by </a:t>
            </a:r>
            <a:r>
              <a:rPr lang="en-US" dirty="0"/>
              <a:t>individuals or collective sources.</a:t>
            </a:r>
          </a:p>
          <a:p>
            <a:pPr algn="just"/>
            <a:r>
              <a:rPr lang="en-US" dirty="0" smtClean="0"/>
              <a:t>For </a:t>
            </a:r>
            <a:r>
              <a:rPr lang="en-US" dirty="0"/>
              <a:t>the past half century these dual challenges in Africa and </a:t>
            </a:r>
            <a:r>
              <a:rPr lang="en-US" dirty="0" smtClean="0"/>
              <a:t>the Arab world have </a:t>
            </a:r>
            <a:r>
              <a:rPr lang="en-US" dirty="0"/>
              <a:t>been studied academically for the purpose of learning past lessons, identifying </a:t>
            </a:r>
            <a:r>
              <a:rPr lang="en-US" dirty="0" smtClean="0"/>
              <a:t>future; </a:t>
            </a:r>
            <a:r>
              <a:rPr lang="en-US" dirty="0"/>
              <a:t>natural and man-made catastrophes, and recommending “best practices” for preventative policies and actions to be carried out at the governmental, intergovernmental, and nongovernmental levels.</a:t>
            </a:r>
          </a:p>
        </p:txBody>
      </p:sp>
    </p:spTree>
    <p:extLst>
      <p:ext uri="{BB962C8B-B14F-4D97-AF65-F5344CB8AC3E}">
        <p14:creationId xmlns:p14="http://schemas.microsoft.com/office/powerpoint/2010/main" val="1349367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a:solidFill>
                  <a:srgbClr val="FF0000"/>
                </a:solidFill>
              </a:rPr>
              <a:t>التغيرات المناخية وعلاقتها بالنزاعات والارهاب في العالم:</a:t>
            </a:r>
            <a:endParaRPr lang="en-US" dirty="0">
              <a:solidFill>
                <a:srgbClr val="FF0000"/>
              </a:solidFill>
            </a:endParaRPr>
          </a:p>
        </p:txBody>
      </p:sp>
      <p:sp>
        <p:nvSpPr>
          <p:cNvPr id="3" name="Content Placeholder 2"/>
          <p:cNvSpPr>
            <a:spLocks noGrp="1"/>
          </p:cNvSpPr>
          <p:nvPr>
            <p:ph idx="1"/>
          </p:nvPr>
        </p:nvSpPr>
        <p:spPr>
          <a:xfrm>
            <a:off x="7117976" y="1825625"/>
            <a:ext cx="4235824" cy="4351338"/>
          </a:xfrm>
        </p:spPr>
        <p:txBody>
          <a:bodyPr>
            <a:normAutofit/>
          </a:bodyPr>
          <a:lstStyle/>
          <a:p>
            <a:pPr algn="just" rtl="1"/>
            <a:r>
              <a:rPr lang="ar-EG" sz="2000" dirty="0"/>
              <a:t>الان ان الرأي الراجح </a:t>
            </a:r>
            <a:r>
              <a:rPr lang="ar-EG" sz="2000" dirty="0" smtClean="0"/>
              <a:t>والمتفق </a:t>
            </a:r>
            <a:r>
              <a:rPr lang="ar-EG" sz="2000" dirty="0"/>
              <a:t>عليه بين الباحثين والسياسين هو عدم إغفال أثر التغير المناخي والبيئي على السلم والامن ، فعلى سبيل المثال، التغير المناخي يقف وراء نزوح حوالى 20 إلى 30 مليون </a:t>
            </a:r>
            <a:r>
              <a:rPr lang="ar-EG" sz="2000" dirty="0" smtClean="0"/>
              <a:t>نسمة </a:t>
            </a:r>
            <a:r>
              <a:rPr lang="ar-EG" sz="2000" dirty="0"/>
              <a:t>سنويًا، وإثر تقويض جفاف بحيرة تشاد على الاقتصاد المحلي، وسعي حركة «بوكوحرام» لتجنيد أعداد أكبر من الشباب النازحين، وموجة الجفاف القوية التي ضربت سوريا بين عامي 2006 و2011 كانت من أحد العوامل المؤججة للحرب الأهلية </a:t>
            </a:r>
            <a:r>
              <a:rPr lang="ar-EG" sz="2000" dirty="0" smtClean="0"/>
              <a:t>هناك.</a:t>
            </a:r>
          </a:p>
          <a:p>
            <a:pPr algn="just" rtl="1"/>
            <a:endParaRPr lang="ar-EG" sz="2000" dirty="0"/>
          </a:p>
          <a:p>
            <a:pPr algn="just" rtl="1"/>
            <a:endParaRPr lang="ar-EG" sz="2000" dirty="0" smtClean="0"/>
          </a:p>
          <a:p>
            <a:pPr algn="just" rtl="1"/>
            <a:endParaRPr lang="ar-EG" sz="2000" dirty="0"/>
          </a:p>
          <a:p>
            <a:pPr algn="just" rtl="1"/>
            <a:endParaRPr lang="ar-EG" sz="2000" dirty="0" smtClean="0"/>
          </a:p>
          <a:p>
            <a:pPr algn="just" rtl="1"/>
            <a:endParaRPr lang="ar-EG" sz="2000" dirty="0"/>
          </a:p>
          <a:p>
            <a:pPr algn="just" rtl="1"/>
            <a:endParaRPr lang="ar-EG" sz="2000" dirty="0" smtClean="0"/>
          </a:p>
          <a:p>
            <a:pPr algn="just" rtl="1"/>
            <a:endParaRPr lang="ar-EG" sz="2000" dirty="0"/>
          </a:p>
          <a:p>
            <a:pPr algn="just" rtl="1"/>
            <a:endParaRPr lang="ar-EG" sz="2000" dirty="0" smtClean="0"/>
          </a:p>
        </p:txBody>
      </p:sp>
      <p:pic>
        <p:nvPicPr>
          <p:cNvPr id="4" name="Picture 3"/>
          <p:cNvPicPr>
            <a:picLocks noChangeAspect="1"/>
          </p:cNvPicPr>
          <p:nvPr/>
        </p:nvPicPr>
        <p:blipFill>
          <a:blip r:embed="rId2" cstate="print"/>
          <a:stretch>
            <a:fillRect/>
          </a:stretch>
        </p:blipFill>
        <p:spPr>
          <a:xfrm>
            <a:off x="838200" y="1825626"/>
            <a:ext cx="5669771" cy="4073150"/>
          </a:xfrm>
          <a:prstGeom prst="rect">
            <a:avLst/>
          </a:prstGeom>
        </p:spPr>
      </p:pic>
    </p:spTree>
    <p:extLst>
      <p:ext uri="{BB962C8B-B14F-4D97-AF65-F5344CB8AC3E}">
        <p14:creationId xmlns:p14="http://schemas.microsoft.com/office/powerpoint/2010/main" val="1891266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EG" sz="4000" dirty="0">
                <a:solidFill>
                  <a:srgbClr val="FF0000"/>
                </a:solidFill>
              </a:rPr>
              <a:t>التغيرات المناخية وعلاقتها بالنزاعات والارهاب في العالم:</a:t>
            </a:r>
            <a:endParaRPr lang="en-US" sz="4000" dirty="0">
              <a:solidFill>
                <a:srgbClr val="FF0000"/>
              </a:solidFill>
            </a:endParaRPr>
          </a:p>
        </p:txBody>
      </p:sp>
      <p:pic>
        <p:nvPicPr>
          <p:cNvPr id="4" name="Content Placeholder 3"/>
          <p:cNvPicPr>
            <a:picLocks noGrp="1" noChangeAspect="1"/>
          </p:cNvPicPr>
          <p:nvPr>
            <p:ph idx="1"/>
          </p:nvPr>
        </p:nvPicPr>
        <p:blipFill>
          <a:blip r:embed="rId2" cstate="print"/>
          <a:stretch>
            <a:fillRect/>
          </a:stretch>
        </p:blipFill>
        <p:spPr>
          <a:xfrm>
            <a:off x="838199" y="2142566"/>
            <a:ext cx="4684057" cy="3973562"/>
          </a:xfrm>
          <a:prstGeom prst="rect">
            <a:avLst/>
          </a:prstGeom>
        </p:spPr>
      </p:pic>
      <p:sp>
        <p:nvSpPr>
          <p:cNvPr id="5" name="Rectangle 4"/>
          <p:cNvSpPr/>
          <p:nvPr/>
        </p:nvSpPr>
        <p:spPr>
          <a:xfrm>
            <a:off x="5522258" y="2013955"/>
            <a:ext cx="5831541" cy="2031325"/>
          </a:xfrm>
          <a:prstGeom prst="rect">
            <a:avLst/>
          </a:prstGeom>
        </p:spPr>
        <p:txBody>
          <a:bodyPr wrap="square">
            <a:spAutoFit/>
          </a:bodyPr>
          <a:lstStyle/>
          <a:p>
            <a:pPr marL="285750" indent="-285750" algn="just" rtl="1">
              <a:buFont typeface="Arial" panose="020B0604020202020204" pitchFamily="34" charset="0"/>
              <a:buChar char="•"/>
            </a:pPr>
            <a:r>
              <a:rPr lang="ar-EG" dirty="0"/>
              <a:t>حذر خبراء دوليون من خلال تقرير يحمل عنوان «التغير المناخي،وتقييم للمخاطر» نشرته وكالة الأنباء الفرنسية في شهر سبتمبر الماضي من إمكان أن يؤدي النقص الغذائي وتراجع مخزون المياه في العالم إلى زيادة موجات هجرة السكان وضرب البنية التحتية للدول والتشجيع على الإرهاب خصوصًا في الشرق الأوسط وإفريقيا، كما حذر أولئك الخبراء من المخاطر المالية والعسكريين كحصيلة قاتمة لمستقبل البشرية في ظل تفاقم أزمة الاحتباس الحراري. </a:t>
            </a:r>
          </a:p>
        </p:txBody>
      </p:sp>
      <p:sp>
        <p:nvSpPr>
          <p:cNvPr id="6" name="Rectangle 5"/>
          <p:cNvSpPr/>
          <p:nvPr/>
        </p:nvSpPr>
        <p:spPr>
          <a:xfrm>
            <a:off x="5599896" y="4182827"/>
            <a:ext cx="5831542" cy="2308324"/>
          </a:xfrm>
          <a:prstGeom prst="rect">
            <a:avLst/>
          </a:prstGeom>
        </p:spPr>
        <p:txBody>
          <a:bodyPr wrap="square">
            <a:spAutoFit/>
          </a:bodyPr>
          <a:lstStyle/>
          <a:p>
            <a:pPr marL="285750" indent="-285750" algn="just" rtl="1">
              <a:buFont typeface="Arial" panose="020B0604020202020204" pitchFamily="34" charset="0"/>
              <a:buChar char="•"/>
            </a:pPr>
            <a:r>
              <a:rPr lang="ar-EG" dirty="0"/>
              <a:t>مما لاشك فيه ان ارتفاع مستوى مياه البحر سيقلص المساحات المخصصة للإنتاج الزراعي والمساكن ما يشجع على قيام النزاعات خصوصا في المناطق المضطربة أصلا كالشرق الأوسط وإفريقيا. وأشار التقرير ايضا إلى أن العالم يواجه «مشكلات كبيرة» مع الاحتباس الحراري عالمي </a:t>
            </a:r>
            <a:r>
              <a:rPr lang="ar-EG" dirty="0" smtClean="0"/>
              <a:t>بمعدل</a:t>
            </a:r>
            <a:r>
              <a:rPr lang="en-US" dirty="0" smtClean="0"/>
              <a:t>.0,8  </a:t>
            </a:r>
            <a:r>
              <a:rPr lang="ar-EG" dirty="0" smtClean="0"/>
              <a:t>  </a:t>
            </a:r>
            <a:r>
              <a:rPr lang="ar-EG" dirty="0"/>
              <a:t>درجة مئوية منذ الثورة الصناعية، وبالتالي فإن أي تغير مناخي أكبر سيؤدي على الأرجح إلى ظهور مخاطر ضخمة على السلم والأمن الدولي، لأن تراجع كميات المياه ومساحات الأراضي القابلة للزراعة سيصبح مصدرًا للنزاعات.</a:t>
            </a:r>
          </a:p>
        </p:txBody>
      </p:sp>
    </p:spTree>
    <p:extLst>
      <p:ext uri="{BB962C8B-B14F-4D97-AF65-F5344CB8AC3E}">
        <p14:creationId xmlns:p14="http://schemas.microsoft.com/office/powerpoint/2010/main" val="2908238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70377"/>
          </a:xfrm>
        </p:spPr>
        <p:txBody>
          <a:bodyPr>
            <a:normAutofit/>
          </a:bodyPr>
          <a:lstStyle/>
          <a:p>
            <a:pPr algn="r" rtl="1"/>
            <a:r>
              <a:rPr lang="ar-EG" sz="4000" dirty="0" smtClean="0">
                <a:solidFill>
                  <a:srgbClr val="FF0000"/>
                </a:solidFill>
              </a:rPr>
              <a:t>الاقتراحات </a:t>
            </a:r>
            <a:r>
              <a:rPr lang="ar-EG" sz="4000" dirty="0">
                <a:solidFill>
                  <a:srgbClr val="FF0000"/>
                </a:solidFill>
              </a:rPr>
              <a:t>لمكافحة الاحتباس الحراري:</a:t>
            </a:r>
            <a:endParaRPr lang="en-US" sz="4000" dirty="0">
              <a:solidFill>
                <a:srgbClr val="FF0000"/>
              </a:solidFill>
            </a:endParaRPr>
          </a:p>
        </p:txBody>
      </p:sp>
      <p:sp>
        <p:nvSpPr>
          <p:cNvPr id="3" name="Content Placeholder 2"/>
          <p:cNvSpPr>
            <a:spLocks noGrp="1"/>
          </p:cNvSpPr>
          <p:nvPr>
            <p:ph idx="1"/>
          </p:nvPr>
        </p:nvSpPr>
        <p:spPr>
          <a:xfrm>
            <a:off x="131805" y="1690688"/>
            <a:ext cx="11221995" cy="4486275"/>
          </a:xfrm>
        </p:spPr>
        <p:txBody>
          <a:bodyPr>
            <a:normAutofit/>
          </a:bodyPr>
          <a:lstStyle/>
          <a:p>
            <a:pPr algn="just" rtl="1"/>
            <a:r>
              <a:rPr lang="ar-EG" sz="2000" dirty="0"/>
              <a:t>إن تقليص انبعاث </a:t>
            </a:r>
            <a:r>
              <a:rPr lang="ar-EG" sz="2000" dirty="0" smtClean="0"/>
              <a:t>الغازات يعتبر حلا الا انه </a:t>
            </a:r>
            <a:r>
              <a:rPr lang="ar-EG" sz="2000" dirty="0"/>
              <a:t>ليس </a:t>
            </a:r>
            <a:r>
              <a:rPr lang="ar-EG" sz="2000" dirty="0" smtClean="0"/>
              <a:t>الحل </a:t>
            </a:r>
            <a:r>
              <a:rPr lang="ar-EG" sz="2000" dirty="0"/>
              <a:t>المثالي، فهو عرضة للتلاعب، </a:t>
            </a:r>
            <a:r>
              <a:rPr lang="ar-EG" sz="2000" dirty="0" smtClean="0"/>
              <a:t>ومن هنا نجد ان </a:t>
            </a:r>
            <a:r>
              <a:rPr lang="ar-EG" sz="2000" dirty="0"/>
              <a:t>زراعة وحماية الغابات يساعد على مكافحة الاحتباس الحراري، لأن الأشجار تمتص ثاني أكسيد الكربون من الجو وتحوّله </a:t>
            </a:r>
            <a:r>
              <a:rPr lang="ar-EG" sz="2000" dirty="0" smtClean="0"/>
              <a:t>إلى أكسيجين</a:t>
            </a:r>
            <a:r>
              <a:rPr lang="ar-EG" sz="2000" dirty="0"/>
              <a:t>. لذلك فإن زراعة الأشجار، وعلى مستوى العالم، وإعادة الغابات، هو </a:t>
            </a:r>
            <a:r>
              <a:rPr lang="ar-EG" sz="2000" dirty="0" smtClean="0"/>
              <a:t>أمر </a:t>
            </a:r>
            <a:r>
              <a:rPr lang="ar-EG" sz="2000" dirty="0"/>
              <a:t>له دور حيوي وأساسي في تخفيض الضغط على الغابات الرئيسية والحفاظ على أماكن معيشة الكائنات </a:t>
            </a:r>
            <a:r>
              <a:rPr lang="ar-EG" sz="2000" dirty="0" smtClean="0"/>
              <a:t>الحية، </a:t>
            </a:r>
            <a:r>
              <a:rPr lang="ar-EG" sz="2000" dirty="0"/>
              <a:t>وفي الحد من تآكل التربة، وامتصاص ثاني أوكسيد الكربون، مما يعني إبطاء عملية الاحتباس </a:t>
            </a:r>
            <a:r>
              <a:rPr lang="ar-EG" sz="2000" dirty="0" smtClean="0"/>
              <a:t>الحراري ، ويجب ايضا النظر الي ما يلي:  </a:t>
            </a:r>
          </a:p>
          <a:p>
            <a:pPr algn="just" rtl="1"/>
            <a:r>
              <a:rPr lang="ar-EG" sz="2000" b="1" u="sng" dirty="0" smtClean="0">
                <a:solidFill>
                  <a:srgbClr val="00B050"/>
                </a:solidFill>
              </a:rPr>
              <a:t>الاتجاه الي مصادر </a:t>
            </a:r>
            <a:r>
              <a:rPr lang="ar-EG" sz="2000" b="1" u="sng" dirty="0">
                <a:solidFill>
                  <a:srgbClr val="00B050"/>
                </a:solidFill>
              </a:rPr>
              <a:t>الطاقة </a:t>
            </a:r>
            <a:r>
              <a:rPr lang="ar-EG" sz="2000" b="1" u="sng" dirty="0" smtClean="0">
                <a:solidFill>
                  <a:srgbClr val="00B050"/>
                </a:solidFill>
              </a:rPr>
              <a:t>البديلة مثل :</a:t>
            </a:r>
          </a:p>
          <a:p>
            <a:pPr lvl="1" algn="just" rtl="1">
              <a:buFont typeface="Wingdings" panose="05000000000000000000" pitchFamily="2" charset="2"/>
              <a:buChar char="v"/>
            </a:pPr>
            <a:r>
              <a:rPr lang="ar-EG" sz="2000" dirty="0"/>
              <a:t>	الطاقة الشمسية</a:t>
            </a:r>
          </a:p>
          <a:p>
            <a:pPr lvl="1" algn="just" rtl="1">
              <a:buFont typeface="Wingdings" panose="05000000000000000000" pitchFamily="2" charset="2"/>
              <a:buChar char="v"/>
            </a:pPr>
            <a:r>
              <a:rPr lang="ar-EG" sz="2000" dirty="0"/>
              <a:t>	الطاقة الهيدروليكية الطبيعية الناتجة عن حركة المياه في الأنهار أو حركة المياه في البحار</a:t>
            </a:r>
          </a:p>
          <a:p>
            <a:pPr lvl="1" algn="just" rtl="1">
              <a:buFont typeface="Wingdings" panose="05000000000000000000" pitchFamily="2" charset="2"/>
              <a:buChar char="v"/>
            </a:pPr>
            <a:r>
              <a:rPr lang="ar-EG" sz="2000" dirty="0"/>
              <a:t>	طاقة الرياح </a:t>
            </a:r>
          </a:p>
          <a:p>
            <a:pPr algn="just" rtl="1"/>
            <a:r>
              <a:rPr lang="ar-EG" sz="2000" b="1" u="sng" dirty="0">
                <a:solidFill>
                  <a:srgbClr val="00B050"/>
                </a:solidFill>
              </a:rPr>
              <a:t>اما على المستوى المحلي والاقليمي فانه يجب:</a:t>
            </a:r>
          </a:p>
          <a:p>
            <a:pPr lvl="1" algn="just" rtl="1">
              <a:buFont typeface="Wingdings" panose="05000000000000000000" pitchFamily="2" charset="2"/>
              <a:buChar char="v"/>
            </a:pPr>
            <a:r>
              <a:rPr lang="ar-EG" sz="2000" dirty="0" smtClean="0"/>
              <a:t>  الالتزام </a:t>
            </a:r>
            <a:r>
              <a:rPr lang="ar-EG" sz="2000" dirty="0"/>
              <a:t>بالاتفاقيات الدولية لمكافحة الزيادة في الاحتباس الحراري .</a:t>
            </a:r>
          </a:p>
          <a:p>
            <a:pPr lvl="1" algn="just" rtl="1">
              <a:buFont typeface="Wingdings" panose="05000000000000000000" pitchFamily="2" charset="2"/>
              <a:buChar char="v"/>
            </a:pPr>
            <a:r>
              <a:rPr lang="ar-EG" sz="2000" dirty="0" smtClean="0"/>
              <a:t>  التعاون </a:t>
            </a:r>
            <a:r>
              <a:rPr lang="ar-EG" sz="2000" dirty="0"/>
              <a:t>مع المجتمع الدولي على تنفيذ الاتفاقيات التي تحد من مثل هذه الظواهر .</a:t>
            </a:r>
          </a:p>
          <a:p>
            <a:pPr lvl="1" algn="just" rtl="1">
              <a:buFont typeface="Wingdings" panose="05000000000000000000" pitchFamily="2" charset="2"/>
              <a:buChar char="v"/>
            </a:pPr>
            <a:r>
              <a:rPr lang="ar-EG" sz="2000" dirty="0" smtClean="0"/>
              <a:t>  تطوير </a:t>
            </a:r>
            <a:r>
              <a:rPr lang="ar-EG" sz="2000" dirty="0"/>
              <a:t>وتعزيز التشريعات البيئية بما يتلاءم وتحقيق متطلبات </a:t>
            </a:r>
            <a:r>
              <a:rPr lang="ar-EG" sz="2000" dirty="0" smtClean="0"/>
              <a:t>مكافحة ظاهرة الاحتباس الحراري. </a:t>
            </a:r>
            <a:endParaRPr lang="en-US" sz="2000" dirty="0"/>
          </a:p>
        </p:txBody>
      </p:sp>
      <p:pic>
        <p:nvPicPr>
          <p:cNvPr id="4" name="Picture 3"/>
          <p:cNvPicPr>
            <a:picLocks noChangeAspect="1"/>
          </p:cNvPicPr>
          <p:nvPr/>
        </p:nvPicPr>
        <p:blipFill>
          <a:blip r:embed="rId2" cstate="print"/>
          <a:stretch>
            <a:fillRect/>
          </a:stretch>
        </p:blipFill>
        <p:spPr>
          <a:xfrm>
            <a:off x="319731" y="2901391"/>
            <a:ext cx="2901264" cy="2650912"/>
          </a:xfrm>
          <a:prstGeom prst="rect">
            <a:avLst/>
          </a:prstGeom>
        </p:spPr>
      </p:pic>
    </p:spTree>
    <p:extLst>
      <p:ext uri="{BB962C8B-B14F-4D97-AF65-F5344CB8AC3E}">
        <p14:creationId xmlns:p14="http://schemas.microsoft.com/office/powerpoint/2010/main" val="3007469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Prevention of Terrorism</a:t>
            </a:r>
          </a:p>
        </p:txBody>
      </p:sp>
      <p:sp>
        <p:nvSpPr>
          <p:cNvPr id="3" name="Content Placeholder 2"/>
          <p:cNvSpPr>
            <a:spLocks noGrp="1"/>
          </p:cNvSpPr>
          <p:nvPr>
            <p:ph idx="1"/>
          </p:nvPr>
        </p:nvSpPr>
        <p:spPr/>
        <p:txBody>
          <a:bodyPr>
            <a:normAutofit/>
          </a:bodyPr>
          <a:lstStyle/>
          <a:p>
            <a:pPr marL="0" indent="0">
              <a:buNone/>
            </a:pPr>
            <a:r>
              <a:rPr lang="en-US" b="1" u="sng" dirty="0" smtClean="0">
                <a:solidFill>
                  <a:srgbClr val="FF0000"/>
                </a:solidFill>
              </a:rPr>
              <a:t>Preventing Measure:</a:t>
            </a:r>
            <a:endParaRPr lang="en-US" b="1" u="sng" dirty="0">
              <a:solidFill>
                <a:srgbClr val="FF0000"/>
              </a:solidFill>
            </a:endParaRPr>
          </a:p>
          <a:p>
            <a:r>
              <a:rPr lang="en-US" dirty="0" smtClean="0"/>
              <a:t>Education</a:t>
            </a:r>
          </a:p>
          <a:p>
            <a:r>
              <a:rPr lang="en-US" dirty="0" smtClean="0"/>
              <a:t>Legislative measures (</a:t>
            </a:r>
            <a:r>
              <a:rPr lang="en-US" dirty="0" smtClean="0">
                <a:solidFill>
                  <a:srgbClr val="00B0F0"/>
                </a:solidFill>
              </a:rPr>
              <a:t>which should touch on all areas including climate change as the causes of terrorism</a:t>
            </a:r>
            <a:r>
              <a:rPr lang="en-US" dirty="0" smtClean="0"/>
              <a:t>)</a:t>
            </a:r>
          </a:p>
          <a:p>
            <a:r>
              <a:rPr lang="en-US" dirty="0" smtClean="0"/>
              <a:t>Empower Governmental institutions to be able to control its </a:t>
            </a:r>
            <a:r>
              <a:rPr lang="en-US" dirty="0"/>
              <a:t>borders. </a:t>
            </a:r>
            <a:endParaRPr lang="en-US" dirty="0" smtClean="0"/>
          </a:p>
          <a:p>
            <a:r>
              <a:rPr lang="en-US" dirty="0"/>
              <a:t>C</a:t>
            </a:r>
            <a:r>
              <a:rPr lang="en-US" dirty="0" smtClean="0"/>
              <a:t>reating conducive working </a:t>
            </a:r>
            <a:r>
              <a:rPr lang="en-US" dirty="0"/>
              <a:t>conditions, </a:t>
            </a:r>
            <a:r>
              <a:rPr lang="en-US" dirty="0" smtClean="0"/>
              <a:t>sufficient </a:t>
            </a:r>
            <a:r>
              <a:rPr lang="en-US" dirty="0"/>
              <a:t>training and discipline of law enforcement personnel </a:t>
            </a:r>
            <a:r>
              <a:rPr lang="en-US" dirty="0" smtClean="0"/>
              <a:t>to fight corruption</a:t>
            </a:r>
          </a:p>
          <a:p>
            <a:r>
              <a:rPr lang="en-US" dirty="0" smtClean="0"/>
              <a:t>Eliminate the root</a:t>
            </a:r>
            <a:r>
              <a:rPr lang="en-US" dirty="0"/>
              <a:t>s</a:t>
            </a:r>
            <a:r>
              <a:rPr lang="en-US" dirty="0" smtClean="0"/>
              <a:t> of terrorism</a:t>
            </a:r>
          </a:p>
          <a:p>
            <a:endParaRPr lang="en-US" dirty="0"/>
          </a:p>
          <a:p>
            <a:endParaRPr lang="en-US" dirty="0"/>
          </a:p>
        </p:txBody>
      </p:sp>
    </p:spTree>
    <p:extLst>
      <p:ext uri="{BB962C8B-B14F-4D97-AF65-F5344CB8AC3E}">
        <p14:creationId xmlns:p14="http://schemas.microsoft.com/office/powerpoint/2010/main" val="1951535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969478" y="1431987"/>
            <a:ext cx="3536831" cy="3545455"/>
          </a:xfrm>
          <a:prstGeom prst="rect">
            <a:avLst/>
          </a:prstGeom>
        </p:spPr>
      </p:pic>
      <p:pic>
        <p:nvPicPr>
          <p:cNvPr id="3" name="Picture 2"/>
          <p:cNvPicPr>
            <a:picLocks noChangeAspect="1"/>
          </p:cNvPicPr>
          <p:nvPr/>
        </p:nvPicPr>
        <p:blipFill>
          <a:blip r:embed="rId3" cstate="print"/>
          <a:stretch>
            <a:fillRect/>
          </a:stretch>
        </p:blipFill>
        <p:spPr>
          <a:xfrm>
            <a:off x="1399301" y="1431987"/>
            <a:ext cx="3983581" cy="3528204"/>
          </a:xfrm>
          <a:prstGeom prst="rect">
            <a:avLst/>
          </a:prstGeom>
        </p:spPr>
      </p:pic>
    </p:spTree>
    <p:extLst>
      <p:ext uri="{BB962C8B-B14F-4D97-AF65-F5344CB8AC3E}">
        <p14:creationId xmlns:p14="http://schemas.microsoft.com/office/powerpoint/2010/main" val="3300992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673524" y="724619"/>
            <a:ext cx="8177841" cy="5386789"/>
          </a:xfrm>
          <a:prstGeom prst="rect">
            <a:avLst/>
          </a:prstGeom>
        </p:spPr>
      </p:pic>
    </p:spTree>
    <p:extLst>
      <p:ext uri="{BB962C8B-B14F-4D97-AF65-F5344CB8AC3E}">
        <p14:creationId xmlns:p14="http://schemas.microsoft.com/office/powerpoint/2010/main" val="675772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4557" y="440749"/>
            <a:ext cx="6114213" cy="923330"/>
          </a:xfrm>
          <a:prstGeom prst="rect">
            <a:avLst/>
          </a:prstGeom>
        </p:spPr>
        <p:txBody>
          <a:bodyPr wrap="square">
            <a:spAutoFit/>
          </a:bodyPr>
          <a:lstStyle/>
          <a:p>
            <a:r>
              <a:rPr lang="en-US" sz="5400" dirty="0" smtClean="0">
                <a:solidFill>
                  <a:srgbClr val="FF0000"/>
                </a:solidFill>
              </a:rPr>
              <a:t>Terrorism:</a:t>
            </a:r>
            <a:endParaRPr lang="en-US" sz="5400" dirty="0">
              <a:solidFill>
                <a:srgbClr val="FF0000"/>
              </a:solidFill>
            </a:endParaRPr>
          </a:p>
        </p:txBody>
      </p:sp>
      <p:sp>
        <p:nvSpPr>
          <p:cNvPr id="4" name="Rectangle 3"/>
          <p:cNvSpPr/>
          <p:nvPr/>
        </p:nvSpPr>
        <p:spPr>
          <a:xfrm>
            <a:off x="1121434" y="1794293"/>
            <a:ext cx="9273396" cy="7663636"/>
          </a:xfrm>
          <a:prstGeom prst="rect">
            <a:avLst/>
          </a:prstGeom>
        </p:spPr>
        <p:txBody>
          <a:bodyPr wrap="square">
            <a:spAutoFit/>
          </a:bodyPr>
          <a:lstStyle/>
          <a:p>
            <a:pPr marL="285750" indent="-285750">
              <a:buFont typeface="Arial" panose="020B0604020202020204" pitchFamily="34" charset="0"/>
              <a:buChar char="•"/>
            </a:pPr>
            <a:r>
              <a:rPr lang="en-US" sz="2200" dirty="0"/>
              <a:t>Is  an unlawful act of </a:t>
            </a:r>
            <a:r>
              <a:rPr lang="en-US" sz="2200" dirty="0" smtClean="0"/>
              <a:t>violence </a:t>
            </a:r>
          </a:p>
          <a:p>
            <a:endParaRPr lang="en-US" sz="3600" dirty="0" smtClean="0"/>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2200" dirty="0"/>
              <a:t>Intimidates governments or </a:t>
            </a:r>
            <a:r>
              <a:rPr lang="en-US" sz="2200" dirty="0" smtClean="0"/>
              <a:t>societies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200" dirty="0" smtClean="0"/>
              <a:t>Goal </a:t>
            </a:r>
            <a:r>
              <a:rPr lang="en-US" sz="2200" dirty="0"/>
              <a:t>is to achieve political, religious </a:t>
            </a:r>
            <a:endParaRPr lang="en-US" sz="2200" dirty="0" smtClean="0"/>
          </a:p>
          <a:p>
            <a:r>
              <a:rPr lang="en-US" sz="2200" dirty="0" smtClean="0"/>
              <a:t>or ideological  </a:t>
            </a:r>
            <a:r>
              <a:rPr lang="en-US" sz="2200" dirty="0"/>
              <a:t>objectives </a:t>
            </a:r>
            <a:endParaRPr lang="en-US" sz="2200" dirty="0" smtClean="0"/>
          </a:p>
          <a:p>
            <a:pPr marL="285750" indent="-285750">
              <a:buFont typeface="Arial" panose="020B0604020202020204" pitchFamily="34" charset="0"/>
              <a:buChar char="•"/>
            </a:pPr>
            <a:endParaRPr lang="en-US" sz="2000" dirty="0"/>
          </a:p>
          <a:p>
            <a:endParaRPr lang="en-US" sz="2000" dirty="0" smtClean="0"/>
          </a:p>
          <a:p>
            <a:pPr marL="285750" indent="-285750">
              <a:buFont typeface="Arial" panose="020B0604020202020204" pitchFamily="34" charset="0"/>
              <a:buChar char="•"/>
            </a:pPr>
            <a:endParaRPr lang="en-US" sz="2000" dirty="0"/>
          </a:p>
          <a:p>
            <a:r>
              <a:rPr lang="en-US" sz="1400" dirty="0"/>
              <a:t>ISIS </a:t>
            </a:r>
            <a:r>
              <a:rPr lang="en-US" sz="1400" dirty="0" smtClean="0"/>
              <a:t>(Islamic Caliphate)</a:t>
            </a:r>
            <a:endParaRPr lang="en-US" sz="1400" dirty="0"/>
          </a:p>
          <a:p>
            <a:r>
              <a:rPr lang="en-US" sz="1400" dirty="0"/>
              <a:t>(Libya-Iraq-Syria)</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5" name="Picture 4"/>
          <p:cNvPicPr>
            <a:picLocks noChangeAspect="1"/>
          </p:cNvPicPr>
          <p:nvPr/>
        </p:nvPicPr>
        <p:blipFill>
          <a:blip r:embed="rId2" cstate="print"/>
          <a:stretch>
            <a:fillRect/>
          </a:stretch>
        </p:blipFill>
        <p:spPr>
          <a:xfrm>
            <a:off x="6297283" y="1794293"/>
            <a:ext cx="4002657" cy="19569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513" y="3870489"/>
            <a:ext cx="3807562" cy="2536156"/>
          </a:xfrm>
          <a:prstGeom prst="rect">
            <a:avLst/>
          </a:prstGeom>
        </p:spPr>
      </p:pic>
    </p:spTree>
    <p:extLst>
      <p:ext uri="{BB962C8B-B14F-4D97-AF65-F5344CB8AC3E}">
        <p14:creationId xmlns:p14="http://schemas.microsoft.com/office/powerpoint/2010/main" val="3927058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Terrorism in Africa and Arab World:</a:t>
            </a:r>
            <a:endParaRPr lang="en-US" b="1" dirty="0">
              <a:solidFill>
                <a:srgbClr val="FF0000"/>
              </a:solidFill>
            </a:endParaRPr>
          </a:p>
        </p:txBody>
      </p:sp>
      <p:sp>
        <p:nvSpPr>
          <p:cNvPr id="3" name="Content Placeholder 2"/>
          <p:cNvSpPr>
            <a:spLocks noGrp="1"/>
          </p:cNvSpPr>
          <p:nvPr>
            <p:ph idx="1"/>
          </p:nvPr>
        </p:nvSpPr>
        <p:spPr>
          <a:xfrm>
            <a:off x="838200" y="1595887"/>
            <a:ext cx="10515600" cy="4581076"/>
          </a:xfrm>
        </p:spPr>
        <p:txBody>
          <a:bodyPr>
            <a:normAutofit/>
          </a:bodyPr>
          <a:lstStyle/>
          <a:p>
            <a:pPr algn="just"/>
            <a:r>
              <a:rPr lang="en-US" sz="2000" dirty="0"/>
              <a:t>Terrorism continues to be one of the most serious threats to international peace and security. Over the past decade, the threat of terrorism in Africa </a:t>
            </a:r>
            <a:r>
              <a:rPr lang="en-US" sz="2000" dirty="0" smtClean="0"/>
              <a:t>and Arab world has </a:t>
            </a:r>
            <a:r>
              <a:rPr lang="en-US" sz="2000" dirty="0"/>
              <a:t>assumed greater proportions. Regions that previously did not perceive the seriousness of the threat, or were considered to be immune from terrorism, have been targeted by terrorists. During the same period, the threat of terrorism has spread from North and East Africa to Western and Central Africa covering the Sahel, which expands from the Atlantic Ocean to the Red Sea and Indian Ocean</a:t>
            </a:r>
            <a:r>
              <a:rPr lang="en-US" sz="2000" dirty="0" smtClean="0"/>
              <a:t>.</a:t>
            </a:r>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a:p>
          <a:p>
            <a:endParaRPr lang="en-US" dirty="0"/>
          </a:p>
        </p:txBody>
      </p:sp>
      <p:pic>
        <p:nvPicPr>
          <p:cNvPr id="4" name="Picture 3"/>
          <p:cNvPicPr>
            <a:picLocks noChangeAspect="1"/>
          </p:cNvPicPr>
          <p:nvPr/>
        </p:nvPicPr>
        <p:blipFill>
          <a:blip r:embed="rId2" cstate="print"/>
          <a:stretch>
            <a:fillRect/>
          </a:stretch>
        </p:blipFill>
        <p:spPr>
          <a:xfrm>
            <a:off x="1336431" y="3525714"/>
            <a:ext cx="9381392" cy="2936631"/>
          </a:xfrm>
          <a:prstGeom prst="rect">
            <a:avLst/>
          </a:prstGeom>
        </p:spPr>
      </p:pic>
    </p:spTree>
    <p:extLst>
      <p:ext uri="{BB962C8B-B14F-4D97-AF65-F5344CB8AC3E}">
        <p14:creationId xmlns:p14="http://schemas.microsoft.com/office/powerpoint/2010/main" val="2275765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115" y="138224"/>
            <a:ext cx="11160370" cy="5355312"/>
          </a:xfrm>
          <a:prstGeom prst="rect">
            <a:avLst/>
          </a:prstGeom>
        </p:spPr>
        <p:txBody>
          <a:bodyPr wrap="square">
            <a:spAutoFit/>
          </a:bodyPr>
          <a:lstStyle/>
          <a:p>
            <a:pPr marL="285750" indent="-285750" algn="just">
              <a:buFont typeface="Arial" panose="020B0604020202020204" pitchFamily="34" charset="0"/>
              <a:buChar char="•"/>
            </a:pPr>
            <a:r>
              <a:rPr lang="en-US" dirty="0" smtClean="0"/>
              <a:t>While commendable progress has been made in tackling the threat of terrorism at the international and continental levels, there is a growing realization that the threat the continent is currently facing is a complex one. This is particularly true in the Sahel region, where drug and arms trafficking, human smuggling, kidnapping-for-ransom, illicit proliferation of arms and money laundering - all of which are variants of transnational organized crime - have become intimately intertwined with terrorist groups’ activities and sources of financing. </a:t>
            </a:r>
            <a:endParaRPr lang="en-US" dirty="0"/>
          </a:p>
          <a:p>
            <a:pPr marL="285750" indent="-285750">
              <a:buFont typeface="Arial" panose="020B0604020202020204" pitchFamily="34" charset="0"/>
              <a:buChar char="•"/>
            </a:pPr>
            <a:endParaRPr lang="en-US" dirty="0" smtClean="0"/>
          </a:p>
          <a:p>
            <a:endParaRPr lang="en-US" dirty="0"/>
          </a:p>
          <a:p>
            <a:pPr algn="ctr"/>
            <a:endParaRPr lang="en-US" dirty="0" smtClean="0"/>
          </a:p>
          <a:p>
            <a:endParaRPr lang="en-US" dirty="0"/>
          </a:p>
          <a:p>
            <a:pPr marL="285750" indent="-285750">
              <a:buFont typeface="Arial" panose="020B0604020202020204" pitchFamily="34" charset="0"/>
              <a:buChar char="•"/>
            </a:pPr>
            <a:endParaRPr lang="en-US" dirty="0" smtClean="0"/>
          </a:p>
          <a:p>
            <a:pPr algn="ct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842" y="2336662"/>
            <a:ext cx="10163602" cy="3142207"/>
          </a:xfrm>
          <a:prstGeom prst="rect">
            <a:avLst/>
          </a:prstGeom>
        </p:spPr>
      </p:pic>
    </p:spTree>
    <p:extLst>
      <p:ext uri="{BB962C8B-B14F-4D97-AF65-F5344CB8AC3E}">
        <p14:creationId xmlns:p14="http://schemas.microsoft.com/office/powerpoint/2010/main" val="2639119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Terrorist threats </a:t>
            </a:r>
            <a:r>
              <a:rPr lang="en-US" b="1" dirty="0" smtClean="0">
                <a:solidFill>
                  <a:srgbClr val="FF0000"/>
                </a:solidFill>
              </a:rPr>
              <a:t>can </a:t>
            </a:r>
            <a:r>
              <a:rPr lang="en-US" b="1" dirty="0">
                <a:solidFill>
                  <a:srgbClr val="FF0000"/>
                </a:solidFill>
              </a:rPr>
              <a:t>be broken down </a:t>
            </a:r>
            <a:r>
              <a:rPr lang="en-US" b="1" dirty="0" smtClean="0">
                <a:solidFill>
                  <a:srgbClr val="FF0000"/>
                </a:solidFill>
              </a:rPr>
              <a:t>into:</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a:t>
            </a:r>
            <a:r>
              <a:rPr lang="en-US" dirty="0" err="1"/>
              <a:t>i</a:t>
            </a:r>
            <a:r>
              <a:rPr lang="en-US" dirty="0"/>
              <a:t>)	</a:t>
            </a:r>
            <a:r>
              <a:rPr lang="en-US" dirty="0" smtClean="0"/>
              <a:t>Terrorist </a:t>
            </a:r>
            <a:r>
              <a:rPr lang="en-US" dirty="0"/>
              <a:t>attacks on African </a:t>
            </a:r>
            <a:r>
              <a:rPr lang="en-US" dirty="0" smtClean="0"/>
              <a:t>interests</a:t>
            </a:r>
            <a:r>
              <a:rPr lang="en-US" dirty="0"/>
              <a:t> </a:t>
            </a:r>
            <a:r>
              <a:rPr lang="en-US" dirty="0" smtClean="0"/>
              <a:t>( Al-</a:t>
            </a:r>
            <a:r>
              <a:rPr lang="en-US" dirty="0" err="1" smtClean="0"/>
              <a:t>Shabab</a:t>
            </a:r>
            <a:r>
              <a:rPr lang="en-US" dirty="0" smtClean="0"/>
              <a:t> @AMISOM)</a:t>
            </a:r>
            <a:endParaRPr lang="en-US" dirty="0"/>
          </a:p>
          <a:p>
            <a:pPr marL="0" indent="0">
              <a:buNone/>
            </a:pPr>
            <a:r>
              <a:rPr lang="en-US" dirty="0"/>
              <a:t>(ii)	</a:t>
            </a:r>
            <a:r>
              <a:rPr lang="en-US" dirty="0" smtClean="0"/>
              <a:t>Terrorist </a:t>
            </a:r>
            <a:r>
              <a:rPr lang="en-US" dirty="0"/>
              <a:t>attacks on Western and other foreign </a:t>
            </a:r>
            <a:r>
              <a:rPr lang="en-US" dirty="0" smtClean="0"/>
              <a:t>interests</a:t>
            </a:r>
            <a:r>
              <a:rPr lang="en-US" dirty="0"/>
              <a:t> </a:t>
            </a:r>
            <a:r>
              <a:rPr lang="en-US" dirty="0" smtClean="0"/>
              <a:t>(US Embassies in Kenya and Tanzania)</a:t>
            </a:r>
            <a:endParaRPr lang="en-US" dirty="0"/>
          </a:p>
          <a:p>
            <a:pPr marL="0" indent="0">
              <a:buNone/>
            </a:pPr>
            <a:r>
              <a:rPr lang="en-US" dirty="0"/>
              <a:t>(iii)	</a:t>
            </a:r>
            <a:r>
              <a:rPr lang="en-US" dirty="0" smtClean="0"/>
              <a:t>Use </a:t>
            </a:r>
            <a:r>
              <a:rPr lang="en-US" dirty="0"/>
              <a:t>of African territories as safe </a:t>
            </a:r>
            <a:r>
              <a:rPr lang="en-US" dirty="0" smtClean="0"/>
              <a:t>havens</a:t>
            </a:r>
            <a:r>
              <a:rPr lang="en-US" dirty="0"/>
              <a:t> </a:t>
            </a:r>
            <a:r>
              <a:rPr lang="en-US" dirty="0" smtClean="0"/>
              <a:t>(ISIS in Libya)</a:t>
            </a:r>
            <a:endParaRPr lang="en-US" dirty="0"/>
          </a:p>
          <a:p>
            <a:pPr marL="0" indent="0">
              <a:buNone/>
            </a:pPr>
            <a:r>
              <a:rPr lang="en-US" dirty="0"/>
              <a:t>(iv)	</a:t>
            </a:r>
            <a:r>
              <a:rPr lang="en-US" dirty="0" smtClean="0"/>
              <a:t>Use </a:t>
            </a:r>
            <a:r>
              <a:rPr lang="en-US" dirty="0"/>
              <a:t>of Africa as a terrorist breeding ground and source of recruitment and </a:t>
            </a:r>
            <a:r>
              <a:rPr lang="en-US" dirty="0" smtClean="0"/>
              <a:t>financing</a:t>
            </a:r>
            <a:r>
              <a:rPr lang="en-US" dirty="0"/>
              <a:t> </a:t>
            </a:r>
            <a:r>
              <a:rPr lang="en-US" dirty="0" smtClean="0"/>
              <a:t>(Sahel Region)</a:t>
            </a:r>
            <a:endParaRPr lang="en-US" dirty="0"/>
          </a:p>
          <a:p>
            <a:pPr marL="0" indent="0">
              <a:buNone/>
            </a:pPr>
            <a:r>
              <a:rPr lang="en-US" dirty="0"/>
              <a:t>(v)	Africa as a transit point for terrorists and fund‐raising tied to other illicit </a:t>
            </a:r>
            <a:r>
              <a:rPr lang="en-US" dirty="0" smtClean="0"/>
              <a:t>activities (Sahel Region)</a:t>
            </a:r>
            <a:endParaRPr lang="en-US" dirty="0"/>
          </a:p>
          <a:p>
            <a:endParaRPr lang="en-US" dirty="0"/>
          </a:p>
        </p:txBody>
      </p:sp>
    </p:spTree>
    <p:extLst>
      <p:ext uri="{BB962C8B-B14F-4D97-AF65-F5344CB8AC3E}">
        <p14:creationId xmlns:p14="http://schemas.microsoft.com/office/powerpoint/2010/main" val="1521837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Continental Efforts:</a:t>
            </a:r>
            <a:endParaRPr lang="en-US" b="1" dirty="0">
              <a:solidFill>
                <a:srgbClr val="FF0000"/>
              </a:solidFill>
            </a:endParaRPr>
          </a:p>
        </p:txBody>
      </p:sp>
      <p:sp>
        <p:nvSpPr>
          <p:cNvPr id="3" name="Content Placeholder 2"/>
          <p:cNvSpPr>
            <a:spLocks noGrp="1"/>
          </p:cNvSpPr>
          <p:nvPr>
            <p:ph idx="1"/>
          </p:nvPr>
        </p:nvSpPr>
        <p:spPr>
          <a:xfrm>
            <a:off x="838200" y="1690688"/>
            <a:ext cx="10515600" cy="4486275"/>
          </a:xfrm>
        </p:spPr>
        <p:txBody>
          <a:bodyPr>
            <a:normAutofit fontScale="40000" lnSpcReduction="20000"/>
          </a:bodyPr>
          <a:lstStyle/>
          <a:p>
            <a:pPr algn="just"/>
            <a:r>
              <a:rPr lang="en-US" sz="4500" dirty="0" smtClean="0"/>
              <a:t>Efforts </a:t>
            </a:r>
            <a:r>
              <a:rPr lang="en-US" sz="4500" dirty="0"/>
              <a:t>in preventing and combating terrorism have a long history. In 1992, the Organization of African Unity (OAU), meeting at its 28th Ordinary Session, held in Dakar, Senegal, adopted a Resolution on the Strengthening of Cooperation and Coordination among African States </a:t>
            </a:r>
            <a:r>
              <a:rPr lang="en-US" sz="4500" dirty="0" smtClean="0"/>
              <a:t>to </a:t>
            </a:r>
            <a:r>
              <a:rPr lang="en-US" sz="4500" dirty="0"/>
              <a:t>fight the phenomena of extremism and terrorism. At its 30th Ordinary Session held in Tunis, Tunisia, in June 1994, the OAU adopted the Declaration on the Code of Conduct for Inter-African </a:t>
            </a:r>
            <a:r>
              <a:rPr lang="en-US" sz="4500" dirty="0" smtClean="0"/>
              <a:t>Relations, </a:t>
            </a:r>
            <a:r>
              <a:rPr lang="en-US" sz="4500" dirty="0"/>
              <a:t>in which it rejected all forms of extremism and terrorism, </a:t>
            </a:r>
            <a:r>
              <a:rPr lang="en-US" sz="4500" dirty="0" smtClean="0"/>
              <a:t>under any pretext such; </a:t>
            </a:r>
            <a:r>
              <a:rPr lang="en-US" sz="4500" dirty="0"/>
              <a:t>tribalism, ethnicity or religion. The declaration also condemned, as criminal, all terrorist acts, methods and practices, and expressed its resolve to enhance cooperation to combat such acts. </a:t>
            </a:r>
            <a:endParaRPr lang="en-US" sz="4500" dirty="0" smtClean="0"/>
          </a:p>
          <a:p>
            <a:pPr algn="just"/>
            <a:r>
              <a:rPr lang="en-US" sz="4500" dirty="0" smtClean="0"/>
              <a:t>In July 1999 </a:t>
            </a:r>
            <a:r>
              <a:rPr lang="en-US" sz="4500" dirty="0"/>
              <a:t>OAU Convention on the Prevention and Combating of Terrorism adopted by the 35th Ordinary Session of the OAU Summit, held in Algiers, </a:t>
            </a:r>
            <a:r>
              <a:rPr lang="en-US" sz="4500" dirty="0" smtClean="0"/>
              <a:t>Algeria. </a:t>
            </a:r>
            <a:r>
              <a:rPr lang="en-US" sz="4500" dirty="0"/>
              <a:t>The convention requires that States Parties criminalize terrorist acts under their national laws as defined in the convention. It </a:t>
            </a:r>
            <a:r>
              <a:rPr lang="en-US" sz="4500" dirty="0" smtClean="0"/>
              <a:t>also defines </a:t>
            </a:r>
            <a:r>
              <a:rPr lang="en-US" sz="4500" dirty="0"/>
              <a:t>areas of cooperation among states, establishes state jurisdiction over terrorist acts, and provides a legal framework for extradition as well as extra-territorial investigations and mutual legal assistance. The Convention entered into force in December 2002 and to date, </a:t>
            </a:r>
            <a:r>
              <a:rPr lang="en-US" sz="4500" dirty="0" smtClean="0"/>
              <a:t>42 </a:t>
            </a:r>
            <a:r>
              <a:rPr lang="en-US" sz="4500" dirty="0"/>
              <a:t>Member States have ratified it</a:t>
            </a:r>
            <a:r>
              <a:rPr lang="en-US" sz="4500" dirty="0" smtClean="0"/>
              <a:t>.</a:t>
            </a:r>
          </a:p>
          <a:p>
            <a:pPr algn="just"/>
            <a:r>
              <a:rPr lang="en-US" sz="4500" dirty="0"/>
              <a:t>To give concrete expression to the commitments and obligations of Member States under the 1999 Convention and the other international CT instruments, the AU High-Level Inter-Governmental Meeting on the Prevention and Combating of Terrorism in Africa, held in Algiers in September 2002, adopted the AU Plan of Action on the Prevention and Combating of Terrorism. The Plan of Action adopts practical CT measures that substantially address Africa’s security challenges, includes measures in areas such as police and border control, </a:t>
            </a:r>
            <a:r>
              <a:rPr lang="en-US" sz="4500" dirty="0" smtClean="0"/>
              <a:t>legislative, </a:t>
            </a:r>
            <a:r>
              <a:rPr lang="en-US" sz="4500" dirty="0"/>
              <a:t>financing of terrorism and exchange of information.</a:t>
            </a:r>
          </a:p>
          <a:p>
            <a:endParaRPr lang="en-US" dirty="0"/>
          </a:p>
          <a:p>
            <a:pPr marL="0" indent="0">
              <a:buNone/>
            </a:pPr>
            <a:endParaRPr lang="en-US" dirty="0"/>
          </a:p>
        </p:txBody>
      </p:sp>
    </p:spTree>
    <p:extLst>
      <p:ext uri="{BB962C8B-B14F-4D97-AF65-F5344CB8AC3E}">
        <p14:creationId xmlns:p14="http://schemas.microsoft.com/office/powerpoint/2010/main" val="1901411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Continental Efforts Continue;</a:t>
            </a:r>
            <a:endParaRPr lang="en-US" b="1" dirty="0">
              <a:solidFill>
                <a:srgbClr val="FF0000"/>
              </a:solidFill>
            </a:endParaRPr>
          </a:p>
        </p:txBody>
      </p:sp>
      <p:sp>
        <p:nvSpPr>
          <p:cNvPr id="5" name="Content Placeholder 4"/>
          <p:cNvSpPr>
            <a:spLocks noGrp="1"/>
          </p:cNvSpPr>
          <p:nvPr>
            <p:ph idx="1"/>
          </p:nvPr>
        </p:nvSpPr>
        <p:spPr/>
        <p:txBody>
          <a:bodyPr>
            <a:normAutofit lnSpcReduction="10000"/>
          </a:bodyPr>
          <a:lstStyle/>
          <a:p>
            <a:pPr algn="just"/>
            <a:r>
              <a:rPr lang="en-US" dirty="0" smtClean="0"/>
              <a:t>As part of the Plan of Action of 2002, AU Member States established the African Centre for the Study and Research on Terrorism (ACSRT) to serve as a structure that will centralize information, studies and analyses on terrorism and terrorist groups and develop training </a:t>
            </a:r>
            <a:r>
              <a:rPr lang="en-US" dirty="0" err="1" smtClean="0"/>
              <a:t>programmes</a:t>
            </a:r>
            <a:r>
              <a:rPr lang="en-US" dirty="0"/>
              <a:t>;</a:t>
            </a:r>
            <a:endParaRPr lang="en-US" dirty="0" smtClean="0"/>
          </a:p>
          <a:p>
            <a:pPr algn="just"/>
            <a:r>
              <a:rPr lang="en-US" dirty="0" smtClean="0"/>
              <a:t>The Centre was established in 2004 in Algiers to provide a forum for interaction and cooperation among Member States and Regional Mechanisms. The Centre is considered part of the Peace and Security Department of the AU Commission and plays an important role in guiding the AU’s CT efforts and implementing the AU counterterrorism framework. </a:t>
            </a:r>
          </a:p>
          <a:p>
            <a:endParaRPr lang="en-US" dirty="0"/>
          </a:p>
        </p:txBody>
      </p:sp>
    </p:spTree>
    <p:extLst>
      <p:ext uri="{BB962C8B-B14F-4D97-AF65-F5344CB8AC3E}">
        <p14:creationId xmlns:p14="http://schemas.microsoft.com/office/powerpoint/2010/main" val="847214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Functions of the ACSRT:</a:t>
            </a:r>
            <a:endParaRPr lang="en-US" b="1" dirty="0">
              <a:solidFill>
                <a:srgbClr val="00B050"/>
              </a:solidFill>
            </a:endParaRPr>
          </a:p>
        </p:txBody>
      </p:sp>
      <p:sp>
        <p:nvSpPr>
          <p:cNvPr id="3" name="Content Placeholder 2"/>
          <p:cNvSpPr>
            <a:spLocks noGrp="1"/>
          </p:cNvSpPr>
          <p:nvPr>
            <p:ph idx="1"/>
          </p:nvPr>
        </p:nvSpPr>
        <p:spPr>
          <a:xfrm>
            <a:off x="838200" y="1440611"/>
            <a:ext cx="10515600" cy="4977442"/>
          </a:xfrm>
        </p:spPr>
        <p:txBody>
          <a:bodyPr>
            <a:normAutofit fontScale="25000" lnSpcReduction="20000"/>
          </a:bodyPr>
          <a:lstStyle/>
          <a:p>
            <a:endParaRPr lang="en-US" dirty="0" smtClean="0"/>
          </a:p>
          <a:p>
            <a:pPr algn="just"/>
            <a:r>
              <a:rPr lang="en-US" sz="8000" dirty="0" smtClean="0"/>
              <a:t>Provide guidance to the relevant organs of the AU on issues relating to the prevention and combating of terrorism on the continent;</a:t>
            </a:r>
          </a:p>
          <a:p>
            <a:pPr algn="just"/>
            <a:r>
              <a:rPr lang="en-US" sz="8000" dirty="0" smtClean="0"/>
              <a:t>Promote and sensitize member states on the implementation of the global and continental counter terrorism framework;</a:t>
            </a:r>
          </a:p>
          <a:p>
            <a:pPr algn="just"/>
            <a:r>
              <a:rPr lang="en-US" sz="8000" dirty="0" smtClean="0"/>
              <a:t>Strengthen the capacity of member states, through the provision of operational and technical advice and support, as well as the delivery of trainings and other forms of capacity building, to address issues relating to terrorism and implement their obligations under the global and continental regime;</a:t>
            </a:r>
          </a:p>
          <a:p>
            <a:pPr algn="just"/>
            <a:r>
              <a:rPr lang="en-US" sz="8000" dirty="0" smtClean="0"/>
              <a:t>Promote and strengthen inter-state collaboration and cooperation on issues relating to mutual legal assistance and cross-border counterterrorism operations;</a:t>
            </a:r>
          </a:p>
          <a:p>
            <a:pPr algn="just"/>
            <a:r>
              <a:rPr lang="en-US" sz="8000" dirty="0" smtClean="0"/>
              <a:t>Conduct research and studies to help assess the threat of terrorism in the different countries and regions of the continent and develop strategies and recommendation to address such threats;</a:t>
            </a:r>
          </a:p>
          <a:p>
            <a:pPr algn="just"/>
            <a:r>
              <a:rPr lang="en-US" sz="8000" dirty="0" smtClean="0"/>
              <a:t>Produce regular information on the terrorist threats in Africa and raise awareness on relevant issues;</a:t>
            </a:r>
          </a:p>
          <a:p>
            <a:pPr algn="just"/>
            <a:r>
              <a:rPr lang="en-US" sz="8000" dirty="0" smtClean="0"/>
              <a:t>develop capacity for early warning to enhance early response, integrating the concept of Preventive Management of Crisis.</a:t>
            </a:r>
          </a:p>
          <a:p>
            <a:endParaRPr lang="en-US" sz="8000" dirty="0"/>
          </a:p>
        </p:txBody>
      </p:sp>
    </p:spTree>
    <p:extLst>
      <p:ext uri="{BB962C8B-B14F-4D97-AF65-F5344CB8AC3E}">
        <p14:creationId xmlns:p14="http://schemas.microsoft.com/office/powerpoint/2010/main" val="224356027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686</TotalTime>
  <Words>2115</Words>
  <Application>Microsoft Office PowerPoint</Application>
  <PresentationFormat>Widescreen</PresentationFormat>
  <Paragraphs>126</Paragraphs>
  <Slides>25</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AL-Mohanad Bold</vt:lpstr>
      <vt:lpstr>Arial</vt:lpstr>
      <vt:lpstr>Calibri</vt:lpstr>
      <vt:lpstr>Calibri Light</vt:lpstr>
      <vt:lpstr>Century Gothic</vt:lpstr>
      <vt:lpstr>Courier New</vt:lpstr>
      <vt:lpstr>Palatino Linotype</vt:lpstr>
      <vt:lpstr>Times New Roman</vt:lpstr>
      <vt:lpstr>Wingdings</vt:lpstr>
      <vt:lpstr>Office Theme</vt:lpstr>
      <vt:lpstr>Executive</vt:lpstr>
      <vt:lpstr>PowerPoint Presentation</vt:lpstr>
      <vt:lpstr>Introduction:</vt:lpstr>
      <vt:lpstr>PowerPoint Presentation</vt:lpstr>
      <vt:lpstr>Terrorism in Africa and Arab World:</vt:lpstr>
      <vt:lpstr>PowerPoint Presentation</vt:lpstr>
      <vt:lpstr>Terrorist threats can be broken down into:</vt:lpstr>
      <vt:lpstr>Continental Efforts:</vt:lpstr>
      <vt:lpstr>Continental Efforts Continue;</vt:lpstr>
      <vt:lpstr>Functions of the ACSRT:</vt:lpstr>
      <vt:lpstr>Establishing the Counter Terrorism-Continental Early Warning System (CT-CEWS): </vt:lpstr>
      <vt:lpstr>PowerPoint Presentation</vt:lpstr>
      <vt:lpstr>PowerPoint Presentation</vt:lpstr>
      <vt:lpstr>The emergence of terrorist groups can be explained by:</vt:lpstr>
      <vt:lpstr>PowerPoint Presentation</vt:lpstr>
      <vt:lpstr>PowerPoint Presentation</vt:lpstr>
      <vt:lpstr>PowerPoint Presentation</vt:lpstr>
      <vt:lpstr>التغيرات المناخية وعلاقتها بالنزاعات والارهاب في العالم:</vt:lpstr>
      <vt:lpstr>التغيرات المناخية وعلاقتها بالنزاعات والارهاب في العالم:</vt:lpstr>
      <vt:lpstr>التغيرات المناخية وعلاقتها بالنزاعات والارهاب في العالم:</vt:lpstr>
      <vt:lpstr>التغيرات المناخية وعلاقتها بالنزاعات والارهاب في العالم:</vt:lpstr>
      <vt:lpstr>التغيرات المناخية وعلاقتها بالنزاعات والارهاب في العالم:</vt:lpstr>
      <vt:lpstr>الاقتراحات لمكافحة الاحتباس الحراري:</vt:lpstr>
      <vt:lpstr>Prevention of Terrorism</vt:lpstr>
      <vt:lpstr>PowerPoint Presentation</vt:lpstr>
      <vt:lpstr>PowerPoint Presentation</vt:lpstr>
    </vt:vector>
  </TitlesOfParts>
  <Company>African Union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 EFFORTS ON  COUNTER TERRORISM</dc:title>
  <dc:creator>Ahmed Mokhtar Awed</dc:creator>
  <cp:lastModifiedBy>Engineer-Ameen</cp:lastModifiedBy>
  <cp:revision>142</cp:revision>
  <dcterms:created xsi:type="dcterms:W3CDTF">2016-10-08T10:05:54Z</dcterms:created>
  <dcterms:modified xsi:type="dcterms:W3CDTF">2016-11-26T08:53:20Z</dcterms:modified>
</cp:coreProperties>
</file>