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00" r:id="rId2"/>
    <p:sldId id="316" r:id="rId3"/>
    <p:sldId id="303" r:id="rId4"/>
    <p:sldId id="371" r:id="rId5"/>
    <p:sldId id="372" r:id="rId6"/>
    <p:sldId id="318" r:id="rId7"/>
    <p:sldId id="319" r:id="rId8"/>
    <p:sldId id="323" r:id="rId9"/>
    <p:sldId id="332" r:id="rId10"/>
    <p:sldId id="373" r:id="rId11"/>
    <p:sldId id="336" r:id="rId12"/>
    <p:sldId id="342" r:id="rId13"/>
    <p:sldId id="375" r:id="rId14"/>
    <p:sldId id="376" r:id="rId15"/>
    <p:sldId id="377" r:id="rId16"/>
    <p:sldId id="361" r:id="rId17"/>
    <p:sldId id="339" r:id="rId18"/>
    <p:sldId id="378" r:id="rId19"/>
    <p:sldId id="379" r:id="rId20"/>
    <p:sldId id="345" r:id="rId21"/>
    <p:sldId id="348" r:id="rId22"/>
    <p:sldId id="365" r:id="rId23"/>
    <p:sldId id="367" r:id="rId24"/>
    <p:sldId id="368" r:id="rId25"/>
    <p:sldId id="380" r:id="rId26"/>
    <p:sldId id="369" r:id="rId27"/>
    <p:sldId id="370" r:id="rId28"/>
    <p:sldId id="307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3399"/>
    <a:srgbClr val="000099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3" autoAdjust="0"/>
    <p:restoredTop sz="94990" autoAdjust="0"/>
  </p:normalViewPr>
  <p:slideViewPr>
    <p:cSldViewPr snapToGrid="0">
      <p:cViewPr varScale="1">
        <p:scale>
          <a:sx n="82" d="100"/>
          <a:sy n="82" d="100"/>
        </p:scale>
        <p:origin x="11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llioglu\AppData\Local\Temp\Temp1_Data_Extract_From_World_Development_Indicators%20(8).zip\Data_Extract_From_World_Development_Indicators_Definition%20and%20Source.csv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ellioglu\Desktop\EconomicProductivityperWater_Cereals-vs-fruits_updated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90509186351705"/>
          <c:y val="5.0400916380297825E-2"/>
          <c:w val="0.86553931758530189"/>
          <c:h val="0.61660189821388534"/>
        </c:manualLayout>
      </c:layout>
      <c:lineChart>
        <c:grouping val="standard"/>
        <c:varyColors val="0"/>
        <c:ser>
          <c:idx val="1"/>
          <c:order val="0"/>
          <c:tx>
            <c:strRef>
              <c:f>'FAOSTAT_data_12-18-2017'!$A$9</c:f>
              <c:strCache>
                <c:ptCount val="1"/>
                <c:pt idx="0">
                  <c:v>Sub-Saharan Africa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662494111313022E-2"/>
                  <c:y val="5.7901807847851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'FAOSTAT_data_12-18-2017'!$D$1:$S$1</c:f>
              <c:strCache>
                <c:ptCount val="16"/>
                <c:pt idx="0">
                  <c:v>1999-2001</c:v>
                </c:pt>
                <c:pt idx="1">
                  <c:v>2000-2002</c:v>
                </c:pt>
                <c:pt idx="2">
                  <c:v>2001-2003</c:v>
                </c:pt>
                <c:pt idx="3">
                  <c:v>2002-2004</c:v>
                </c:pt>
                <c:pt idx="4">
                  <c:v>2003-2005</c:v>
                </c:pt>
                <c:pt idx="5">
                  <c:v>2004-2006</c:v>
                </c:pt>
                <c:pt idx="6">
                  <c:v>2005-2007</c:v>
                </c:pt>
                <c:pt idx="7">
                  <c:v>2006-2008</c:v>
                </c:pt>
                <c:pt idx="8">
                  <c:v>2007-2009</c:v>
                </c:pt>
                <c:pt idx="9">
                  <c:v>2008-2010</c:v>
                </c:pt>
                <c:pt idx="10">
                  <c:v>2009-2011</c:v>
                </c:pt>
                <c:pt idx="11">
                  <c:v>2010-2012</c:v>
                </c:pt>
                <c:pt idx="12">
                  <c:v>2011-2013</c:v>
                </c:pt>
                <c:pt idx="13">
                  <c:v>2012-2014</c:v>
                </c:pt>
                <c:pt idx="14">
                  <c:v>2013-2015</c:v>
                </c:pt>
                <c:pt idx="15">
                  <c:v>2014-2016</c:v>
                </c:pt>
              </c:strCache>
            </c:strRef>
          </c:cat>
          <c:val>
            <c:numRef>
              <c:f>'FAOSTAT_data_12-18-2017'!$D$9:$S$9</c:f>
              <c:numCache>
                <c:formatCode>General</c:formatCode>
                <c:ptCount val="16"/>
                <c:pt idx="0">
                  <c:v>28.2</c:v>
                </c:pt>
                <c:pt idx="1">
                  <c:v>27.4</c:v>
                </c:pt>
                <c:pt idx="2">
                  <c:v>26.8</c:v>
                </c:pt>
                <c:pt idx="3">
                  <c:v>25.9</c:v>
                </c:pt>
                <c:pt idx="4">
                  <c:v>24.9</c:v>
                </c:pt>
                <c:pt idx="5">
                  <c:v>23.7</c:v>
                </c:pt>
                <c:pt idx="6">
                  <c:v>22.9</c:v>
                </c:pt>
                <c:pt idx="7">
                  <c:v>22.3</c:v>
                </c:pt>
                <c:pt idx="8">
                  <c:v>21.8</c:v>
                </c:pt>
                <c:pt idx="9">
                  <c:v>21.3</c:v>
                </c:pt>
                <c:pt idx="10">
                  <c:v>20.7</c:v>
                </c:pt>
                <c:pt idx="11">
                  <c:v>20.2</c:v>
                </c:pt>
                <c:pt idx="12">
                  <c:v>20.100000000000001</c:v>
                </c:pt>
                <c:pt idx="13">
                  <c:v>20.2</c:v>
                </c:pt>
                <c:pt idx="14">
                  <c:v>20.399999999999999</c:v>
                </c:pt>
                <c:pt idx="15">
                  <c:v>21.3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'FAOSTAT_data_12-18-2017'!$A$16</c:f>
              <c:strCache>
                <c:ptCount val="1"/>
                <c:pt idx="0">
                  <c:v>All NENA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'FAOSTAT_data_12-18-2017'!$D$16:$S$16</c:f>
              <c:numCache>
                <c:formatCode>#,##0.0</c:formatCode>
                <c:ptCount val="16"/>
                <c:pt idx="0">
                  <c:v>9.7343419675577518</c:v>
                </c:pt>
                <c:pt idx="1">
                  <c:v>9.6839549848167685</c:v>
                </c:pt>
                <c:pt idx="2">
                  <c:v>9.7608871899820322</c:v>
                </c:pt>
                <c:pt idx="3">
                  <c:v>9.8942366028289381</c:v>
                </c:pt>
                <c:pt idx="4">
                  <c:v>9.952845576426995</c:v>
                </c:pt>
                <c:pt idx="5">
                  <c:v>9.986460583334237</c:v>
                </c:pt>
                <c:pt idx="6">
                  <c:v>9.952641470345398</c:v>
                </c:pt>
                <c:pt idx="7">
                  <c:v>9.8304579222426245</c:v>
                </c:pt>
                <c:pt idx="8">
                  <c:v>9.6236446690047046</c:v>
                </c:pt>
                <c:pt idx="9">
                  <c:v>9.2947067674276074</c:v>
                </c:pt>
                <c:pt idx="10">
                  <c:v>8.9442468162237407</c:v>
                </c:pt>
                <c:pt idx="11">
                  <c:v>8.6467245976251679</c:v>
                </c:pt>
                <c:pt idx="12">
                  <c:v>8.3929371630050422</c:v>
                </c:pt>
                <c:pt idx="13">
                  <c:v>8.3034449792230003</c:v>
                </c:pt>
                <c:pt idx="14">
                  <c:v>8.3747652573348841</c:v>
                </c:pt>
                <c:pt idx="15">
                  <c:v>8.7535394574223933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'FAOSTAT_data_12-18-2017'!$A$17</c:f>
              <c:strCache>
                <c:ptCount val="1"/>
                <c:pt idx="0">
                  <c:v>NENA Conflict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'FAOSTAT_data_12-18-2017'!$D$17:$S$17</c:f>
              <c:numCache>
                <c:formatCode>#,##0.0</c:formatCode>
                <c:ptCount val="16"/>
                <c:pt idx="0">
                  <c:v>28.988237153664848</c:v>
                </c:pt>
                <c:pt idx="1">
                  <c:v>28.31925601175292</c:v>
                </c:pt>
                <c:pt idx="2">
                  <c:v>28.363792756697809</c:v>
                </c:pt>
                <c:pt idx="3">
                  <c:v>28.821964576026929</c:v>
                </c:pt>
                <c:pt idx="4">
                  <c:v>28.908268567511037</c:v>
                </c:pt>
                <c:pt idx="5">
                  <c:v>29.019794031816399</c:v>
                </c:pt>
                <c:pt idx="6">
                  <c:v>29.127137391039831</c:v>
                </c:pt>
                <c:pt idx="7">
                  <c:v>29.004231481509006</c:v>
                </c:pt>
                <c:pt idx="8">
                  <c:v>28.516079724234299</c:v>
                </c:pt>
                <c:pt idx="9">
                  <c:v>27.48920166061847</c:v>
                </c:pt>
                <c:pt idx="10">
                  <c:v>26.550204281561729</c:v>
                </c:pt>
                <c:pt idx="11">
                  <c:v>25.738433032222446</c:v>
                </c:pt>
                <c:pt idx="12">
                  <c:v>25.340743463558198</c:v>
                </c:pt>
                <c:pt idx="13">
                  <c:v>25.400634567908231</c:v>
                </c:pt>
                <c:pt idx="14">
                  <c:v>26.060926602156378</c:v>
                </c:pt>
                <c:pt idx="15">
                  <c:v>28.224187119529795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037872"/>
        <c:axId val="214038264"/>
      </c:lineChart>
      <c:catAx>
        <c:axId val="214037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38264"/>
        <c:crosses val="autoZero"/>
        <c:auto val="1"/>
        <c:lblAlgn val="ctr"/>
        <c:lblOffset val="100"/>
        <c:noMultiLvlLbl val="0"/>
      </c:catAx>
      <c:valAx>
        <c:axId val="214038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Prevalence of undernourishment (%)</a:t>
                </a:r>
              </a:p>
            </c:rich>
          </c:tx>
          <c:layout>
            <c:manualLayout>
              <c:xMode val="edge"/>
              <c:yMode val="edge"/>
              <c:x val="2.3906468620261415E-2"/>
              <c:y val="8.519729689271186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037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Prevalence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moderate and severe Food</a:t>
            </a:r>
            <a:r>
              <a:rPr lang="en-US" sz="1400" b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Insecurity 2014-2015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1675449859249328"/>
          <c:y val="4.0527586830413034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62357830271215"/>
          <c:y val="0.17791666666666664"/>
          <c:w val="0.6800498280346301"/>
          <c:h val="0.737832093904928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Prevalence of moderate and severe FI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cat>
            <c:strRef>
              <c:f>Sheet1!$A$5:$A$11</c:f>
              <c:strCache>
                <c:ptCount val="7"/>
                <c:pt idx="0">
                  <c:v>World </c:v>
                </c:pt>
                <c:pt idx="1">
                  <c:v>Developed regions </c:v>
                </c:pt>
                <c:pt idx="2">
                  <c:v>Developing regions</c:v>
                </c:pt>
                <c:pt idx="3">
                  <c:v>NENA region </c:v>
                </c:pt>
                <c:pt idx="4">
                  <c:v>Africa </c:v>
                </c:pt>
                <c:pt idx="5">
                  <c:v>Latin America </c:v>
                </c:pt>
                <c:pt idx="6">
                  <c:v>Asia </c:v>
                </c:pt>
              </c:strCache>
            </c:strRef>
          </c:cat>
          <c:val>
            <c:numRef>
              <c:f>Sheet1!$B$5:$B$11</c:f>
              <c:numCache>
                <c:formatCode>General</c:formatCode>
                <c:ptCount val="7"/>
                <c:pt idx="0">
                  <c:v>19.899999999999999</c:v>
                </c:pt>
                <c:pt idx="1">
                  <c:v>8.3000000000000007</c:v>
                </c:pt>
                <c:pt idx="2">
                  <c:v>29.5</c:v>
                </c:pt>
                <c:pt idx="3">
                  <c:v>31.4</c:v>
                </c:pt>
                <c:pt idx="4">
                  <c:v>49</c:v>
                </c:pt>
                <c:pt idx="5">
                  <c:v>20.3</c:v>
                </c:pt>
                <c:pt idx="6">
                  <c:v>23.3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6260144"/>
        <c:axId val="166260536"/>
      </c:barChart>
      <c:catAx>
        <c:axId val="166260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60536"/>
        <c:crosses val="autoZero"/>
        <c:auto val="1"/>
        <c:lblAlgn val="ctr"/>
        <c:lblOffset val="100"/>
        <c:noMultiLvlLbl val="0"/>
      </c:catAx>
      <c:valAx>
        <c:axId val="166260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26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8795563479517"/>
          <c:y val="6.4610866372980913E-2"/>
          <c:w val="0.83274480113062777"/>
          <c:h val="0.4733343279458489"/>
        </c:manualLayout>
      </c:layout>
      <c:lineChart>
        <c:grouping val="standard"/>
        <c:varyColors val="0"/>
        <c:ser>
          <c:idx val="0"/>
          <c:order val="0"/>
          <c:tx>
            <c:strRef>
              <c:f>'Figure 4.5.'!$A$5</c:f>
              <c:strCache>
                <c:ptCount val="1"/>
                <c:pt idx="0">
                  <c:v>East Asia &amp; Pacific (all income levels)</c:v>
                </c:pt>
              </c:strCache>
            </c:strRef>
          </c:tx>
          <c:marker>
            <c:symbol val="none"/>
          </c:marker>
          <c:cat>
            <c:strRef>
              <c:f>'Figure 4.5.'!$F$4:$BF$4</c:f>
              <c:strCache>
                <c:ptCount val="53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</c:strCache>
            </c:strRef>
          </c:cat>
          <c:val>
            <c:numRef>
              <c:f>'Figure 4.5.'!$F$5:$BF$5</c:f>
              <c:numCache>
                <c:formatCode>General</c:formatCode>
                <c:ptCount val="53"/>
                <c:pt idx="0">
                  <c:v>1415.8129698512503</c:v>
                </c:pt>
                <c:pt idx="1">
                  <c:v>1512.871648566372</c:v>
                </c:pt>
                <c:pt idx="2">
                  <c:v>1628.7982297334656</c:v>
                </c:pt>
                <c:pt idx="3">
                  <c:v>1710.9889531884435</c:v>
                </c:pt>
                <c:pt idx="4">
                  <c:v>1759.2934244979842</c:v>
                </c:pt>
                <c:pt idx="5">
                  <c:v>1865.1128667992145</c:v>
                </c:pt>
                <c:pt idx="6">
                  <c:v>1874.3653200897659</c:v>
                </c:pt>
                <c:pt idx="7">
                  <c:v>1925.364809112293</c:v>
                </c:pt>
                <c:pt idx="8">
                  <c:v>1920.2569979151874</c:v>
                </c:pt>
                <c:pt idx="9">
                  <c:v>2098.635201429895</c:v>
                </c:pt>
                <c:pt idx="10">
                  <c:v>2117.437569477634</c:v>
                </c:pt>
                <c:pt idx="11">
                  <c:v>2048.4474573021153</c:v>
                </c:pt>
                <c:pt idx="12">
                  <c:v>2193.0312971142043</c:v>
                </c:pt>
                <c:pt idx="13">
                  <c:v>2282.9837664378847</c:v>
                </c:pt>
                <c:pt idx="14">
                  <c:v>2347.5290061715496</c:v>
                </c:pt>
                <c:pt idx="15">
                  <c:v>2382.5688383489833</c:v>
                </c:pt>
                <c:pt idx="16">
                  <c:v>2302.9846238147152</c:v>
                </c:pt>
                <c:pt idx="17">
                  <c:v>2570.9381590515618</c:v>
                </c:pt>
                <c:pt idx="18">
                  <c:v>2713.8726795001894</c:v>
                </c:pt>
                <c:pt idx="19">
                  <c:v>2604.4396325174698</c:v>
                </c:pt>
                <c:pt idx="20">
                  <c:v>2755.5401622702157</c:v>
                </c:pt>
                <c:pt idx="21">
                  <c:v>2964.3835983875442</c:v>
                </c:pt>
                <c:pt idx="22">
                  <c:v>3175.926463522278</c:v>
                </c:pt>
                <c:pt idx="23">
                  <c:v>3355.2177818953764</c:v>
                </c:pt>
                <c:pt idx="24">
                  <c:v>3260.0940099935865</c:v>
                </c:pt>
                <c:pt idx="25">
                  <c:v>3335.2679842434532</c:v>
                </c:pt>
                <c:pt idx="26">
                  <c:v>3392.4635938558058</c:v>
                </c:pt>
                <c:pt idx="27">
                  <c:v>3388.5529934740503</c:v>
                </c:pt>
                <c:pt idx="28">
                  <c:v>3477.8195596116002</c:v>
                </c:pt>
                <c:pt idx="29">
                  <c:v>3673.3338469785604</c:v>
                </c:pt>
                <c:pt idx="30">
                  <c:v>3663.4888169780793</c:v>
                </c:pt>
                <c:pt idx="31">
                  <c:v>3756.7841355945684</c:v>
                </c:pt>
                <c:pt idx="32">
                  <c:v>3863.0827300486512</c:v>
                </c:pt>
                <c:pt idx="33">
                  <c:v>3829.919409737824</c:v>
                </c:pt>
                <c:pt idx="34">
                  <c:v>3911.2451453098229</c:v>
                </c:pt>
                <c:pt idx="35">
                  <c:v>4075.4696174230098</c:v>
                </c:pt>
                <c:pt idx="36">
                  <c:v>4026.802357028806</c:v>
                </c:pt>
                <c:pt idx="37">
                  <c:v>4094.3680856193305</c:v>
                </c:pt>
                <c:pt idx="38">
                  <c:v>4108.7241273456202</c:v>
                </c:pt>
                <c:pt idx="39">
                  <c:v>4001.051251283016</c:v>
                </c:pt>
                <c:pt idx="40">
                  <c:v>4061.9344267125784</c:v>
                </c:pt>
                <c:pt idx="41">
                  <c:v>4012.771374377598</c:v>
                </c:pt>
                <c:pt idx="42">
                  <c:v>4069.6388605855177</c:v>
                </c:pt>
                <c:pt idx="43">
                  <c:v>4229.765525303751</c:v>
                </c:pt>
                <c:pt idx="44">
                  <c:v>4340.3371616356426</c:v>
                </c:pt>
                <c:pt idx="45">
                  <c:v>4352.7494840509407</c:v>
                </c:pt>
                <c:pt idx="46">
                  <c:v>4331.8452847487797</c:v>
                </c:pt>
                <c:pt idx="47">
                  <c:v>4532.2601012511359</c:v>
                </c:pt>
                <c:pt idx="48">
                  <c:v>4507.251551700434</c:v>
                </c:pt>
                <c:pt idx="49">
                  <c:v>4576.1500881893489</c:v>
                </c:pt>
                <c:pt idx="50">
                  <c:v>4748.5032731967649</c:v>
                </c:pt>
                <c:pt idx="51">
                  <c:v>4847.0957814395379</c:v>
                </c:pt>
                <c:pt idx="52">
                  <c:v>4883.562690580472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'Figure 4.5.'!$A$8</c:f>
              <c:strCache>
                <c:ptCount val="1"/>
                <c:pt idx="0">
                  <c:v>Latin America &amp; Caribbean (all income levels)</c:v>
                </c:pt>
              </c:strCache>
            </c:strRef>
          </c:tx>
          <c:marker>
            <c:symbol val="none"/>
          </c:marker>
          <c:cat>
            <c:strRef>
              <c:f>'Figure 4.5.'!$F$4:$BF$4</c:f>
              <c:strCache>
                <c:ptCount val="53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</c:strCache>
            </c:strRef>
          </c:cat>
          <c:val>
            <c:numRef>
              <c:f>'Figure 4.5.'!$F$8:$BF$8</c:f>
              <c:numCache>
                <c:formatCode>General</c:formatCode>
                <c:ptCount val="53"/>
                <c:pt idx="0">
                  <c:v>1271.920195614719</c:v>
                </c:pt>
                <c:pt idx="1">
                  <c:v>1334.2018845679208</c:v>
                </c:pt>
                <c:pt idx="2">
                  <c:v>1308.5866186288708</c:v>
                </c:pt>
                <c:pt idx="3">
                  <c:v>1387.8261741819135</c:v>
                </c:pt>
                <c:pt idx="4">
                  <c:v>1362.0018925343134</c:v>
                </c:pt>
                <c:pt idx="5">
                  <c:v>1366.0294837856118</c:v>
                </c:pt>
                <c:pt idx="6">
                  <c:v>1429.0975395469613</c:v>
                </c:pt>
                <c:pt idx="7">
                  <c:v>1347.1684693735976</c:v>
                </c:pt>
                <c:pt idx="8">
                  <c:v>1412.744889332397</c:v>
                </c:pt>
                <c:pt idx="9">
                  <c:v>1533.1162093779815</c:v>
                </c:pt>
                <c:pt idx="10">
                  <c:v>1494.784492055983</c:v>
                </c:pt>
                <c:pt idx="11">
                  <c:v>1445.2787146661221</c:v>
                </c:pt>
                <c:pt idx="12">
                  <c:v>1611.3362107747105</c:v>
                </c:pt>
                <c:pt idx="13">
                  <c:v>1662.0651276964034</c:v>
                </c:pt>
                <c:pt idx="14">
                  <c:v>1627.2397965502619</c:v>
                </c:pt>
                <c:pt idx="15">
                  <c:v>1632.045279842969</c:v>
                </c:pt>
                <c:pt idx="16">
                  <c:v>1695.071147077032</c:v>
                </c:pt>
                <c:pt idx="17">
                  <c:v>1713.5569474136323</c:v>
                </c:pt>
                <c:pt idx="18">
                  <c:v>1729.04968116448</c:v>
                </c:pt>
                <c:pt idx="19">
                  <c:v>1800.2368940216031</c:v>
                </c:pt>
                <c:pt idx="20">
                  <c:v>1997.1910453835142</c:v>
                </c:pt>
                <c:pt idx="21">
                  <c:v>1988.8557889461522</c:v>
                </c:pt>
                <c:pt idx="22">
                  <c:v>1984.8342261596028</c:v>
                </c:pt>
                <c:pt idx="23">
                  <c:v>2097.1838998517665</c:v>
                </c:pt>
                <c:pt idx="24">
                  <c:v>2140.7752207596391</c:v>
                </c:pt>
                <c:pt idx="25">
                  <c:v>2036.9623978984644</c:v>
                </c:pt>
                <c:pt idx="26">
                  <c:v>2098.6359987957571</c:v>
                </c:pt>
                <c:pt idx="27">
                  <c:v>2094.0563650301037</c:v>
                </c:pt>
                <c:pt idx="28">
                  <c:v>2111.213866778106</c:v>
                </c:pt>
                <c:pt idx="29">
                  <c:v>2089.5770360014731</c:v>
                </c:pt>
                <c:pt idx="30">
                  <c:v>2175.5018463146598</c:v>
                </c:pt>
                <c:pt idx="31">
                  <c:v>2437.3010268689814</c:v>
                </c:pt>
                <c:pt idx="32">
                  <c:v>2489.4877263504036</c:v>
                </c:pt>
                <c:pt idx="33">
                  <c:v>2440.1130350063522</c:v>
                </c:pt>
                <c:pt idx="34">
                  <c:v>2547.4645249240798</c:v>
                </c:pt>
                <c:pt idx="35">
                  <c:v>2572.805862859067</c:v>
                </c:pt>
                <c:pt idx="36">
                  <c:v>2713.1041475303446</c:v>
                </c:pt>
                <c:pt idx="37">
                  <c:v>2811.748483604078</c:v>
                </c:pt>
                <c:pt idx="38">
                  <c:v>2822.0791290243315</c:v>
                </c:pt>
                <c:pt idx="39">
                  <c:v>2854.3978175202133</c:v>
                </c:pt>
                <c:pt idx="40">
                  <c:v>2997.1522819912143</c:v>
                </c:pt>
                <c:pt idx="41">
                  <c:v>2918.538659378079</c:v>
                </c:pt>
                <c:pt idx="42">
                  <c:v>3249.5825289588292</c:v>
                </c:pt>
                <c:pt idx="43">
                  <c:v>3179.6953565135277</c:v>
                </c:pt>
                <c:pt idx="44">
                  <c:v>3189.762240060661</c:v>
                </c:pt>
                <c:pt idx="45">
                  <c:v>3246.1515683766152</c:v>
                </c:pt>
                <c:pt idx="46">
                  <c:v>3547.4276357195431</c:v>
                </c:pt>
                <c:pt idx="47">
                  <c:v>3619.0866035257559</c:v>
                </c:pt>
                <c:pt idx="48">
                  <c:v>3429.923797558758</c:v>
                </c:pt>
                <c:pt idx="49">
                  <c:v>3889.9756877336745</c:v>
                </c:pt>
                <c:pt idx="50">
                  <c:v>3782.1986719786869</c:v>
                </c:pt>
                <c:pt idx="51">
                  <c:v>3966.7217986484329</c:v>
                </c:pt>
                <c:pt idx="52">
                  <c:v>4185.7730866365746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'Figure 4.5.'!$A$9</c:f>
              <c:strCache>
                <c:ptCount val="1"/>
                <c:pt idx="0">
                  <c:v>Near East &amp; North Africa (all income levels)</c:v>
                </c:pt>
              </c:strCache>
            </c:strRef>
          </c:tx>
          <c:marker>
            <c:symbol val="none"/>
          </c:marker>
          <c:cat>
            <c:strRef>
              <c:f>'Figure 4.5.'!$F$4:$BF$4</c:f>
              <c:strCache>
                <c:ptCount val="53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</c:strCache>
            </c:strRef>
          </c:cat>
          <c:val>
            <c:numRef>
              <c:f>'Figure 4.5.'!$F$9:$BF$9</c:f>
              <c:numCache>
                <c:formatCode>General</c:formatCode>
                <c:ptCount val="53"/>
                <c:pt idx="0">
                  <c:v>813.16173786077036</c:v>
                </c:pt>
                <c:pt idx="1">
                  <c:v>1105.3869954745678</c:v>
                </c:pt>
                <c:pt idx="2">
                  <c:v>1036.883724096632</c:v>
                </c:pt>
                <c:pt idx="3">
                  <c:v>991.51930418535767</c:v>
                </c:pt>
                <c:pt idx="4">
                  <c:v>1030.6574081329279</c:v>
                </c:pt>
                <c:pt idx="5">
                  <c:v>921.20063039335253</c:v>
                </c:pt>
                <c:pt idx="6">
                  <c:v>1009.4986190823831</c:v>
                </c:pt>
                <c:pt idx="7">
                  <c:v>1162.4945563859035</c:v>
                </c:pt>
                <c:pt idx="8">
                  <c:v>1078.0454548034222</c:v>
                </c:pt>
                <c:pt idx="9">
                  <c:v>1018.5626087620807</c:v>
                </c:pt>
                <c:pt idx="10">
                  <c:v>1101.7453521999696</c:v>
                </c:pt>
                <c:pt idx="11">
                  <c:v>1228.1725936220871</c:v>
                </c:pt>
                <c:pt idx="12">
                  <c:v>988.47165175626435</c:v>
                </c:pt>
                <c:pt idx="13">
                  <c:v>1110.8159670242001</c:v>
                </c:pt>
                <c:pt idx="14">
                  <c:v>1148.1022102584934</c:v>
                </c:pt>
                <c:pt idx="15">
                  <c:v>1240.8800174697135</c:v>
                </c:pt>
                <c:pt idx="16">
                  <c:v>1041.7935256086691</c:v>
                </c:pt>
                <c:pt idx="17">
                  <c:v>1186.9361970145117</c:v>
                </c:pt>
                <c:pt idx="18">
                  <c:v>1143.2122453545192</c:v>
                </c:pt>
                <c:pt idx="19">
                  <c:v>1239.9983199293181</c:v>
                </c:pt>
                <c:pt idx="20">
                  <c:v>1141.6631111091949</c:v>
                </c:pt>
                <c:pt idx="21">
                  <c:v>1276.2834605893061</c:v>
                </c:pt>
                <c:pt idx="22">
                  <c:v>1157.3831681087722</c:v>
                </c:pt>
                <c:pt idx="23">
                  <c:v>1213.1726055613931</c:v>
                </c:pt>
                <c:pt idx="24">
                  <c:v>1348.1590990344077</c:v>
                </c:pt>
                <c:pt idx="25">
                  <c:v>1496.4181590514233</c:v>
                </c:pt>
                <c:pt idx="26">
                  <c:v>1385.4063963382866</c:v>
                </c:pt>
                <c:pt idx="27">
                  <c:v>1644.7607804582419</c:v>
                </c:pt>
                <c:pt idx="28">
                  <c:v>1392.0708696766399</c:v>
                </c:pt>
                <c:pt idx="29">
                  <c:v>1565.9191730293514</c:v>
                </c:pt>
                <c:pt idx="30">
                  <c:v>1727.1661316892912</c:v>
                </c:pt>
                <c:pt idx="31">
                  <c:v>1626.2821337078676</c:v>
                </c:pt>
                <c:pt idx="32">
                  <c:v>1667.1194463180204</c:v>
                </c:pt>
                <c:pt idx="33">
                  <c:v>1963.9777450309691</c:v>
                </c:pt>
                <c:pt idx="34">
                  <c:v>1826.6737663113311</c:v>
                </c:pt>
                <c:pt idx="35">
                  <c:v>2010.0450362278341</c:v>
                </c:pt>
                <c:pt idx="36">
                  <c:v>1890.7669646709589</c:v>
                </c:pt>
                <c:pt idx="37">
                  <c:v>1974.2747560014932</c:v>
                </c:pt>
                <c:pt idx="38">
                  <c:v>1932.7870207361852</c:v>
                </c:pt>
                <c:pt idx="39">
                  <c:v>1816.7405789992806</c:v>
                </c:pt>
                <c:pt idx="40">
                  <c:v>2089.1612760495755</c:v>
                </c:pt>
                <c:pt idx="41">
                  <c:v>2324.6848962922109</c:v>
                </c:pt>
                <c:pt idx="42">
                  <c:v>2402.7945032058292</c:v>
                </c:pt>
                <c:pt idx="43">
                  <c:v>2344.0831117596499</c:v>
                </c:pt>
                <c:pt idx="44">
                  <c:v>2191.6072682426839</c:v>
                </c:pt>
                <c:pt idx="45">
                  <c:v>2538.7106232472961</c:v>
                </c:pt>
                <c:pt idx="46">
                  <c:v>2247.8970650000233</c:v>
                </c:pt>
                <c:pt idx="47">
                  <c:v>2227.5398923566313</c:v>
                </c:pt>
                <c:pt idx="48">
                  <c:v>2576.6847132323837</c:v>
                </c:pt>
                <c:pt idx="49">
                  <c:v>2331.8303131251714</c:v>
                </c:pt>
                <c:pt idx="50">
                  <c:v>2456.2522798666309</c:v>
                </c:pt>
                <c:pt idx="51">
                  <c:v>2444.7518570355337</c:v>
                </c:pt>
                <c:pt idx="52">
                  <c:v>2583.6389417278738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'Figure 4.5.'!$A$10</c:f>
              <c:strCache>
                <c:ptCount val="1"/>
                <c:pt idx="0">
                  <c:v>Sub-Saharan Africa (all income levels)</c:v>
                </c:pt>
              </c:strCache>
            </c:strRef>
          </c:tx>
          <c:marker>
            <c:symbol val="none"/>
          </c:marker>
          <c:cat>
            <c:strRef>
              <c:f>'Figure 4.5.'!$F$4:$BF$4</c:f>
              <c:strCache>
                <c:ptCount val="53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</c:strCache>
            </c:strRef>
          </c:cat>
          <c:val>
            <c:numRef>
              <c:f>'Figure 4.5.'!$F$10:$BF$10</c:f>
              <c:numCache>
                <c:formatCode>General</c:formatCode>
                <c:ptCount val="53"/>
                <c:pt idx="0">
                  <c:v>805.8306358713769</c:v>
                </c:pt>
                <c:pt idx="1">
                  <c:v>821.97920183981853</c:v>
                </c:pt>
                <c:pt idx="2">
                  <c:v>821.70712020807161</c:v>
                </c:pt>
                <c:pt idx="3">
                  <c:v>789.57702348560076</c:v>
                </c:pt>
                <c:pt idx="4">
                  <c:v>767.39549256784971</c:v>
                </c:pt>
                <c:pt idx="5">
                  <c:v>771.99558423262056</c:v>
                </c:pt>
                <c:pt idx="6">
                  <c:v>919.27733649254685</c:v>
                </c:pt>
                <c:pt idx="7">
                  <c:v>794.03976889061596</c:v>
                </c:pt>
                <c:pt idx="8">
                  <c:v>802.61411314974475</c:v>
                </c:pt>
                <c:pt idx="9">
                  <c:v>829.31191055718375</c:v>
                </c:pt>
                <c:pt idx="10">
                  <c:v>900.75323438125713</c:v>
                </c:pt>
                <c:pt idx="11">
                  <c:v>917.27967832214529</c:v>
                </c:pt>
                <c:pt idx="12">
                  <c:v>799.71729745848711</c:v>
                </c:pt>
                <c:pt idx="13">
                  <c:v>1022.4602231045923</c:v>
                </c:pt>
                <c:pt idx="14">
                  <c:v>1008.0063111659962</c:v>
                </c:pt>
                <c:pt idx="15">
                  <c:v>953.14136395907406</c:v>
                </c:pt>
                <c:pt idx="16">
                  <c:v>1016.4450990600926</c:v>
                </c:pt>
                <c:pt idx="17">
                  <c:v>1031.6442068676256</c:v>
                </c:pt>
                <c:pt idx="18">
                  <c:v>1007.4376817247298</c:v>
                </c:pt>
                <c:pt idx="19">
                  <c:v>1064.5371173133747</c:v>
                </c:pt>
                <c:pt idx="20">
                  <c:v>1239.8280894624381</c:v>
                </c:pt>
                <c:pt idx="21">
                  <c:v>1075.8941593016418</c:v>
                </c:pt>
                <c:pt idx="22">
                  <c:v>960.14428450484866</c:v>
                </c:pt>
                <c:pt idx="23">
                  <c:v>923.47658498064982</c:v>
                </c:pt>
                <c:pt idx="24">
                  <c:v>1055.7625312694333</c:v>
                </c:pt>
                <c:pt idx="25">
                  <c:v>1050.1048088265941</c:v>
                </c:pt>
                <c:pt idx="26">
                  <c:v>1035.1774689331719</c:v>
                </c:pt>
                <c:pt idx="27">
                  <c:v>1098.3660006273694</c:v>
                </c:pt>
                <c:pt idx="28">
                  <c:v>1130.6513622296713</c:v>
                </c:pt>
                <c:pt idx="29">
                  <c:v>1053.16423175471</c:v>
                </c:pt>
                <c:pt idx="30">
                  <c:v>1063.9453655561542</c:v>
                </c:pt>
                <c:pt idx="31">
                  <c:v>904.98831047930526</c:v>
                </c:pt>
                <c:pt idx="32">
                  <c:v>1060.0607271045828</c:v>
                </c:pt>
                <c:pt idx="33">
                  <c:v>1044.0546442086945</c:v>
                </c:pt>
                <c:pt idx="34">
                  <c:v>991.02352475761018</c:v>
                </c:pt>
                <c:pt idx="35">
                  <c:v>1137.8326445232422</c:v>
                </c:pt>
                <c:pt idx="36">
                  <c:v>1053.9697599126982</c:v>
                </c:pt>
                <c:pt idx="37">
                  <c:v>1071.5544840470873</c:v>
                </c:pt>
                <c:pt idx="38">
                  <c:v>1108.9132117404806</c:v>
                </c:pt>
                <c:pt idx="39">
                  <c:v>1130.1970402058305</c:v>
                </c:pt>
                <c:pt idx="40">
                  <c:v>1129.4509048226362</c:v>
                </c:pt>
                <c:pt idx="41">
                  <c:v>1134.5915364586647</c:v>
                </c:pt>
                <c:pt idx="42">
                  <c:v>1112.1380052507825</c:v>
                </c:pt>
                <c:pt idx="43">
                  <c:v>1175.212306175506</c:v>
                </c:pt>
                <c:pt idx="44">
                  <c:v>1165.9895208531448</c:v>
                </c:pt>
                <c:pt idx="45">
                  <c:v>1238.5948518437961</c:v>
                </c:pt>
                <c:pt idx="46">
                  <c:v>1213.5976682142229</c:v>
                </c:pt>
                <c:pt idx="47">
                  <c:v>1298.8091388876937</c:v>
                </c:pt>
                <c:pt idx="48">
                  <c:v>1310.5257601326218</c:v>
                </c:pt>
                <c:pt idx="49">
                  <c:v>1400.7693317468295</c:v>
                </c:pt>
                <c:pt idx="50">
                  <c:v>1303.4954955380165</c:v>
                </c:pt>
                <c:pt idx="51">
                  <c:v>1411.6412978399135</c:v>
                </c:pt>
                <c:pt idx="52">
                  <c:v>1433.4865118789285</c:v>
                </c:pt>
              </c:numCache>
            </c:numRef>
          </c:val>
          <c:smooth val="0"/>
        </c:ser>
        <c:ser>
          <c:idx val="6"/>
          <c:order val="4"/>
          <c:tx>
            <c:strRef>
              <c:f>'Figure 4.5.'!$A$11</c:f>
              <c:strCache>
                <c:ptCount val="1"/>
                <c:pt idx="0">
                  <c:v>World</c:v>
                </c:pt>
              </c:strCache>
            </c:strRef>
          </c:tx>
          <c:marker>
            <c:symbol val="none"/>
          </c:marker>
          <c:cat>
            <c:strRef>
              <c:f>'Figure 4.5.'!$F$4:$BF$4</c:f>
              <c:strCache>
                <c:ptCount val="53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</c:strCache>
            </c:strRef>
          </c:cat>
          <c:val>
            <c:numRef>
              <c:f>'Figure 4.5.'!$F$11:$BF$11</c:f>
              <c:numCache>
                <c:formatCode>General</c:formatCode>
                <c:ptCount val="53"/>
                <c:pt idx="0">
                  <c:v>1421.6117175236122</c:v>
                </c:pt>
                <c:pt idx="1">
                  <c:v>1510.8720140575695</c:v>
                </c:pt>
                <c:pt idx="2">
                  <c:v>1576.1063517700945</c:v>
                </c:pt>
                <c:pt idx="3">
                  <c:v>1576.9567759286276</c:v>
                </c:pt>
                <c:pt idx="4">
                  <c:v>1625.0295503116176</c:v>
                </c:pt>
                <c:pt idx="5">
                  <c:v>1665.762883180121</c:v>
                </c:pt>
                <c:pt idx="6">
                  <c:v>1748.6642750176727</c:v>
                </c:pt>
                <c:pt idx="7">
                  <c:v>1765.7116373943636</c:v>
                </c:pt>
                <c:pt idx="8">
                  <c:v>1789.4481301125647</c:v>
                </c:pt>
                <c:pt idx="9">
                  <c:v>1816.3911723283784</c:v>
                </c:pt>
                <c:pt idx="10">
                  <c:v>1965.5924378222833</c:v>
                </c:pt>
                <c:pt idx="11">
                  <c:v>1953.4757578634953</c:v>
                </c:pt>
                <c:pt idx="12">
                  <c:v>1985.4415386995342</c:v>
                </c:pt>
                <c:pt idx="13">
                  <c:v>1966.8766612451691</c:v>
                </c:pt>
                <c:pt idx="14">
                  <c:v>2080.3991767129805</c:v>
                </c:pt>
                <c:pt idx="15">
                  <c:v>2088.6767632269407</c:v>
                </c:pt>
                <c:pt idx="16">
                  <c:v>2135.9383199136569</c:v>
                </c:pt>
                <c:pt idx="17">
                  <c:v>2296.3588880246448</c:v>
                </c:pt>
                <c:pt idx="18">
                  <c:v>2331.5562160904192</c:v>
                </c:pt>
                <c:pt idx="19">
                  <c:v>2297.4100961326144</c:v>
                </c:pt>
                <c:pt idx="20">
                  <c:v>2438.7239828939528</c:v>
                </c:pt>
                <c:pt idx="21">
                  <c:v>2534.3070541207721</c:v>
                </c:pt>
                <c:pt idx="22">
                  <c:v>2443.6197445485968</c:v>
                </c:pt>
                <c:pt idx="23">
                  <c:v>2691.8084253491361</c:v>
                </c:pt>
                <c:pt idx="24">
                  <c:v>2695.3734872719651</c:v>
                </c:pt>
                <c:pt idx="25">
                  <c:v>2690.0865916424473</c:v>
                </c:pt>
                <c:pt idx="26">
                  <c:v>2677.5068601543107</c:v>
                </c:pt>
                <c:pt idx="27">
                  <c:v>2600.3991118681051</c:v>
                </c:pt>
                <c:pt idx="28">
                  <c:v>2754.9969508091222</c:v>
                </c:pt>
                <c:pt idx="29">
                  <c:v>2870.1772895117469</c:v>
                </c:pt>
                <c:pt idx="30">
                  <c:v>2862.9237571979024</c:v>
                </c:pt>
                <c:pt idx="31">
                  <c:v>2777.3990434290122</c:v>
                </c:pt>
                <c:pt idx="32">
                  <c:v>2730.9529406571328</c:v>
                </c:pt>
                <c:pt idx="33">
                  <c:v>2812.587641635469</c:v>
                </c:pt>
                <c:pt idx="34">
                  <c:v>2762.8452880071422</c:v>
                </c:pt>
                <c:pt idx="35">
                  <c:v>2942.0907237786728</c:v>
                </c:pt>
                <c:pt idx="36">
                  <c:v>2991.3931311193878</c:v>
                </c:pt>
                <c:pt idx="37">
                  <c:v>3059.8383755487434</c:v>
                </c:pt>
                <c:pt idx="38">
                  <c:v>3105.6871213574464</c:v>
                </c:pt>
                <c:pt idx="39">
                  <c:v>3060.8366724003054</c:v>
                </c:pt>
                <c:pt idx="40">
                  <c:v>3134.1340435768807</c:v>
                </c:pt>
                <c:pt idx="41">
                  <c:v>3076.9782518519387</c:v>
                </c:pt>
                <c:pt idx="42">
                  <c:v>3114.5669879526249</c:v>
                </c:pt>
                <c:pt idx="43">
                  <c:v>3362.0264858354385</c:v>
                </c:pt>
                <c:pt idx="44">
                  <c:v>3283.5150435754854</c:v>
                </c:pt>
                <c:pt idx="45">
                  <c:v>3292.5518162914755</c:v>
                </c:pt>
                <c:pt idx="46">
                  <c:v>3377.6943530012277</c:v>
                </c:pt>
                <c:pt idx="47">
                  <c:v>3548.2079015858008</c:v>
                </c:pt>
                <c:pt idx="48">
                  <c:v>3570.9574510813509</c:v>
                </c:pt>
                <c:pt idx="49">
                  <c:v>3571.5349055665388</c:v>
                </c:pt>
                <c:pt idx="50">
                  <c:v>3666.7864854930904</c:v>
                </c:pt>
                <c:pt idx="51">
                  <c:v>3636.3044533021261</c:v>
                </c:pt>
                <c:pt idx="52">
                  <c:v>3851.3119762332321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269112"/>
        <c:axId val="214269504"/>
      </c:lineChart>
      <c:catAx>
        <c:axId val="21426911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extTo"/>
        <c:txPr>
          <a:bodyPr rot="-2400000"/>
          <a:lstStyle/>
          <a:p>
            <a:pPr>
              <a:defRPr sz="1200"/>
            </a:pPr>
            <a:endParaRPr lang="en-US"/>
          </a:p>
        </c:txPr>
        <c:crossAx val="214269504"/>
        <c:crosses val="autoZero"/>
        <c:auto val="1"/>
        <c:lblAlgn val="ctr"/>
        <c:lblOffset val="100"/>
        <c:noMultiLvlLbl val="0"/>
      </c:catAx>
      <c:valAx>
        <c:axId val="214269504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alpha val="9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sz="1200" b="0"/>
                  <a:t>kg per hecrates</a:t>
                </a:r>
              </a:p>
            </c:rich>
          </c:tx>
          <c:layout>
            <c:manualLayout>
              <c:xMode val="edge"/>
              <c:yMode val="edge"/>
              <c:x val="2.4328926097352587E-3"/>
              <c:y val="0.1675832432710616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4269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75016822505457836"/>
          <c:w val="0.97844696079297144"/>
          <c:h val="0.24983171221244405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29521232085491"/>
          <c:y val="5.1400554097404488E-2"/>
          <c:w val="0.7964781229717981"/>
          <c:h val="0.71960994459025951"/>
        </c:manualLayout>
      </c:layout>
      <c:barChart>
        <c:barDir val="col"/>
        <c:grouping val="clustered"/>
        <c:varyColors val="0"/>
        <c:ser>
          <c:idx val="0"/>
          <c:order val="0"/>
          <c:tx>
            <c:v>2013</c:v>
          </c:tx>
          <c:invertIfNegative val="0"/>
          <c:cat>
            <c:strRef>
              <c:f>Sheet7!$B$8:$B$13</c:f>
              <c:strCache>
                <c:ptCount val="6"/>
                <c:pt idx="0">
                  <c:v>intra-EU agricultural trade</c:v>
                </c:pt>
                <c:pt idx="1">
                  <c:v>intra-ASP agricultural trade</c:v>
                </c:pt>
                <c:pt idx="2">
                  <c:v>intra-LAC agricultural trade</c:v>
                </c:pt>
                <c:pt idx="3">
                  <c:v>intra-NENA agricultural trade</c:v>
                </c:pt>
                <c:pt idx="4">
                  <c:v>intra-African agricultural trade</c:v>
                </c:pt>
                <c:pt idx="5">
                  <c:v>intra-CIS trade, agricultural trade</c:v>
                </c:pt>
              </c:strCache>
            </c:strRef>
          </c:cat>
          <c:val>
            <c:numRef>
              <c:f>Sheet7!$C$8:$C$13</c:f>
              <c:numCache>
                <c:formatCode>General</c:formatCode>
                <c:ptCount val="6"/>
                <c:pt idx="0">
                  <c:v>926260245748</c:v>
                </c:pt>
                <c:pt idx="1">
                  <c:v>431060568420</c:v>
                </c:pt>
                <c:pt idx="2">
                  <c:v>64895823538</c:v>
                </c:pt>
                <c:pt idx="3">
                  <c:v>19649179864</c:v>
                </c:pt>
                <c:pt idx="4">
                  <c:v>13747143016</c:v>
                </c:pt>
                <c:pt idx="5">
                  <c:v>26551271650</c:v>
                </c:pt>
              </c:numCache>
            </c:numRef>
          </c:val>
        </c:ser>
        <c:ser>
          <c:idx val="1"/>
          <c:order val="1"/>
          <c:tx>
            <c:v>2014</c:v>
          </c:tx>
          <c:invertIfNegative val="0"/>
          <c:cat>
            <c:strRef>
              <c:f>Sheet7!$B$8:$B$13</c:f>
              <c:strCache>
                <c:ptCount val="6"/>
                <c:pt idx="0">
                  <c:v>intra-EU agricultural trade</c:v>
                </c:pt>
                <c:pt idx="1">
                  <c:v>intra-ASP agricultural trade</c:v>
                </c:pt>
                <c:pt idx="2">
                  <c:v>intra-LAC agricultural trade</c:v>
                </c:pt>
                <c:pt idx="3">
                  <c:v>intra-NENA agricultural trade</c:v>
                </c:pt>
                <c:pt idx="4">
                  <c:v>intra-African agricultural trade</c:v>
                </c:pt>
                <c:pt idx="5">
                  <c:v>intra-CIS trade, agricultural trade</c:v>
                </c:pt>
              </c:strCache>
            </c:strRef>
          </c:cat>
          <c:val>
            <c:numRef>
              <c:f>Sheet7!$D$8:$D$13</c:f>
              <c:numCache>
                <c:formatCode>General</c:formatCode>
                <c:ptCount val="6"/>
                <c:pt idx="0">
                  <c:v>931442092550</c:v>
                </c:pt>
                <c:pt idx="1">
                  <c:v>456333663789</c:v>
                </c:pt>
                <c:pt idx="2">
                  <c:v>61200038857</c:v>
                </c:pt>
                <c:pt idx="3">
                  <c:v>22247932293</c:v>
                </c:pt>
                <c:pt idx="4">
                  <c:v>14874543608</c:v>
                </c:pt>
                <c:pt idx="5">
                  <c:v>29629036360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955528"/>
        <c:axId val="167955920"/>
      </c:barChart>
      <c:catAx>
        <c:axId val="167955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+mn-lt"/>
              </a:defRPr>
            </a:pPr>
            <a:endParaRPr lang="en-US"/>
          </a:p>
        </c:txPr>
        <c:crossAx val="167955920"/>
        <c:crosses val="autoZero"/>
        <c:auto val="1"/>
        <c:lblAlgn val="ctr"/>
        <c:lblOffset val="100"/>
        <c:noMultiLvlLbl val="0"/>
      </c:catAx>
      <c:valAx>
        <c:axId val="167955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795552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4.8382439180988165E-3"/>
                <c:y val="0.27035455062669173"/>
              </c:manualLayout>
            </c:layout>
            <c:tx>
              <c:rich>
                <a:bodyPr/>
                <a:lstStyle/>
                <a:p>
                  <a:pPr>
                    <a:defRPr sz="1050"/>
                  </a:pPr>
                  <a:r>
                    <a:rPr lang="en-US" sz="1050"/>
                    <a:t>Billions of US dollars</a:t>
                  </a:r>
                </a:p>
                <a:p>
                  <a:pPr>
                    <a:defRPr sz="1050"/>
                  </a:pPr>
                  <a:endParaRPr lang="en-US" sz="1050"/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60679731332268805"/>
          <c:y val="0"/>
          <c:w val="0.30329598380295775"/>
          <c:h val="0.16743438320209975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54298858923615E-2"/>
          <c:y val="4.587829895496192E-2"/>
          <c:w val="0.85989134002316669"/>
          <c:h val="0.771290999507173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cat>
            <c:strRef>
              <c:f>PLOTS!$A$39:$A$52</c:f>
              <c:strCache>
                <c:ptCount val="14"/>
                <c:pt idx="0">
                  <c:v>Wheat</c:v>
                </c:pt>
                <c:pt idx="1">
                  <c:v>Barley</c:v>
                </c:pt>
                <c:pt idx="2">
                  <c:v>Maize</c:v>
                </c:pt>
                <c:pt idx="3">
                  <c:v>Rice, paddy</c:v>
                </c:pt>
                <c:pt idx="4">
                  <c:v>Average Cereals</c:v>
                </c:pt>
                <c:pt idx="8">
                  <c:v>Dates</c:v>
                </c:pt>
                <c:pt idx="9">
                  <c:v>Oranges</c:v>
                </c:pt>
                <c:pt idx="10">
                  <c:v>Grapes</c:v>
                </c:pt>
                <c:pt idx="11">
                  <c:v>Apples</c:v>
                </c:pt>
                <c:pt idx="12">
                  <c:v>Watermelon</c:v>
                </c:pt>
                <c:pt idx="13">
                  <c:v>Average Fruits</c:v>
                </c:pt>
              </c:strCache>
            </c:strRef>
          </c:cat>
          <c:val>
            <c:numRef>
              <c:f>PLOTS!$B$39:$B$52</c:f>
              <c:numCache>
                <c:formatCode>General</c:formatCode>
                <c:ptCount val="14"/>
                <c:pt idx="0">
                  <c:v>0.24784187107034494</c:v>
                </c:pt>
                <c:pt idx="1">
                  <c:v>8.649034020257837E-2</c:v>
                </c:pt>
                <c:pt idx="2">
                  <c:v>0.2337206199657223</c:v>
                </c:pt>
                <c:pt idx="3">
                  <c:v>0.60471246221737018</c:v>
                </c:pt>
                <c:pt idx="4" formatCode="0.00">
                  <c:v>0.28999999999999998</c:v>
                </c:pt>
                <c:pt idx="8">
                  <c:v>0.86923104905567927</c:v>
                </c:pt>
                <c:pt idx="9">
                  <c:v>1.0270586180744916</c:v>
                </c:pt>
                <c:pt idx="10">
                  <c:v>1.2421746013979569</c:v>
                </c:pt>
                <c:pt idx="11">
                  <c:v>1.0182163536587732</c:v>
                </c:pt>
                <c:pt idx="12">
                  <c:v>1.1569689637337623</c:v>
                </c:pt>
                <c:pt idx="13">
                  <c:v>1.1014296908098236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956312"/>
        <c:axId val="167956704"/>
      </c:barChart>
      <c:dateAx>
        <c:axId val="16795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56704"/>
        <c:crosses val="autoZero"/>
        <c:auto val="0"/>
        <c:lblOffset val="100"/>
        <c:baseTimeUnit val="days"/>
      </c:dateAx>
      <c:valAx>
        <c:axId val="16795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USD/m</a:t>
                </a:r>
                <a:r>
                  <a:rPr lang="en-GB" baseline="30000"/>
                  <a:t>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95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29B53-931A-4C4C-85A5-B19D65AAC85B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69058-D3BE-42C3-B719-FB8D844C0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2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1314CA33-20CE-47E5-BEDF-BD5E00396907}" type="datetimeFigureOut">
              <a:rPr lang="en-GB" altLang="en-US"/>
              <a:pPr>
                <a:defRPr/>
              </a:pPr>
              <a:t>25/04/2018</a:t>
            </a:fld>
            <a:endParaRPr lang="en-GB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5C3EEA04-9EE5-453C-9E61-88DA2CBCCD9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1653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3EEA04-9EE5-453C-9E61-88DA2CBCCD95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4943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3EEA04-9EE5-453C-9E61-88DA2CBCCD95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182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National Day of Agriculture - Sudan</a:t>
            </a:r>
            <a:endParaRPr lang="it-IT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2035D-09E0-4949-A63C-ACCD187043F8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March 2018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National Day of Agriculture - Sudan</a:t>
            </a:r>
            <a:endParaRPr lang="it-IT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65CA-E609-4161-A728-DB128B3BF21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March 2018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1400"/>
            <a:ext cx="2057400" cy="50847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16000"/>
            <a:ext cx="6019800" cy="511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National Day of Agriculture - Sudan</a:t>
            </a:r>
            <a:endParaRPr lang="it-IT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F129B-95BB-4F04-9552-2B11945106A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March 2018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National Day of Agriculture - Sudan</a:t>
            </a:r>
            <a:endParaRPr lang="it-IT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1436-9010-4CB7-854D-80D114D2FC48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March 2018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25 March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National Day of Agriculture - Sudan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7D8D-0B03-B44B-BE5C-7C51C6117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6748"/>
            <a:ext cx="8242298" cy="7366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National Day of Agriculture - Sudan</a:t>
            </a:r>
            <a:endParaRPr lang="it-IT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7625-27C4-4CFC-9AC9-FDA8055138AB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March 2018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National Day of Agriculture - Sudan</a:t>
            </a:r>
            <a:endParaRPr lang="it-IT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DE30-9605-4120-BDA4-A5752B0E361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March 2018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D2DE-8E99-4C9D-8ED6-B47E76211087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80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27299"/>
            <a:ext cx="4040188" cy="3598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780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39999"/>
            <a:ext cx="4041775" cy="3586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C6A1C-DEB6-4A38-9178-3EC5954563E4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National Day of Agriculture - Sudan</a:t>
            </a:r>
            <a:endParaRPr lang="it-IT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FB019-B420-40E0-B8C5-CA09440A251F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March 2018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National Day of Agriculture - Sudan</a:t>
            </a:r>
            <a:endParaRPr lang="it-IT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D1D19-E5D7-43D6-8C2E-22DB79BA821B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March 2018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0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28700"/>
            <a:ext cx="5111750" cy="50974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82800"/>
            <a:ext cx="3008313" cy="4043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National Day of Agriculture - Sudan</a:t>
            </a: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180E1-A56C-4659-A9EF-B4633D1A8FC5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March 2018</a:t>
            </a:r>
            <a:endParaRPr lang="it-IT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8699"/>
            <a:ext cx="5486400" cy="36988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National Day of Agriculture - Sudan</a:t>
            </a: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C32F3-670F-4AE0-8C0B-E6F6985C22DA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25 March 2018</a:t>
            </a:r>
            <a:endParaRPr lang="it-IT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300" y="0"/>
            <a:ext cx="3236913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8788" y="1114425"/>
            <a:ext cx="82169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43100"/>
            <a:ext cx="82296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/>
              <a:t>National Day of Agriculture - Sudan</a:t>
            </a:r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B70589-5C3C-4921-BEDA-48A981951B16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66788" y="962025"/>
            <a:ext cx="7200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966788" y="6289675"/>
            <a:ext cx="7200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 smtClean="0"/>
              <a:t>25 March 2018</a:t>
            </a:r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dobe Fangsong Std R" pitchFamily="18" charset="-128"/>
          <a:ea typeface="Adobe Fangsong Std R" pitchFamily="18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dobe Fangsong Std R" pitchFamily="18" charset="-128"/>
          <a:ea typeface="Adobe Fangsong Std R" pitchFamily="1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dobe Fangsong Std R" pitchFamily="18" charset="-128"/>
          <a:ea typeface="Adobe Fangsong Std R" pitchFamily="1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dobe Fangsong Std R" pitchFamily="18" charset="-128"/>
          <a:ea typeface="Adobe Fangsong Std R" pitchFamily="1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dobe Fangsong Std R" pitchFamily="18" charset="-128"/>
          <a:ea typeface="Adobe Fangsong Std R" pitchFamily="1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Florence.Rolle@fao.org" TargetMode="External"/><Relationship Id="rId2" Type="http://schemas.openxmlformats.org/officeDocument/2006/relationships/hyperlink" Target="mailto:Ayman.omer@fao.or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685800" y="1628503"/>
            <a:ext cx="7772400" cy="1971947"/>
          </a:xfrm>
        </p:spPr>
        <p:txBody>
          <a:bodyPr/>
          <a:lstStyle/>
          <a:p>
            <a:pPr eaLnBrk="1" hangingPunct="1"/>
            <a:r>
              <a:rPr lang="en-US" altLang="en-US" sz="4000" dirty="0" smtClean="0"/>
              <a:t>The Status of Food Security and Nutrition </a:t>
            </a:r>
            <a:r>
              <a:rPr lang="en-US" altLang="en-US" sz="4000" dirty="0"/>
              <a:t>in Africa and the </a:t>
            </a:r>
            <a:r>
              <a:rPr lang="en-US" altLang="en-US" sz="4000" dirty="0" smtClean="0"/>
              <a:t>Near East and North Africa</a:t>
            </a:r>
            <a:endParaRPr lang="en-GB" altLang="en-US" sz="4000" dirty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898989"/>
                </a:solidFill>
              </a:rPr>
              <a:t>Ayman Omer</a:t>
            </a:r>
          </a:p>
          <a:p>
            <a:pPr eaLnBrk="1" hangingPunct="1"/>
            <a:r>
              <a:rPr lang="en-US" sz="2000" b="1" dirty="0" smtClean="0">
                <a:solidFill>
                  <a:srgbClr val="898989"/>
                </a:solidFill>
              </a:rPr>
              <a:t>Senior Regional </a:t>
            </a:r>
            <a:r>
              <a:rPr lang="en-US" sz="2000" b="1" dirty="0" err="1" smtClean="0">
                <a:solidFill>
                  <a:srgbClr val="898989"/>
                </a:solidFill>
              </a:rPr>
              <a:t>Programme</a:t>
            </a:r>
            <a:r>
              <a:rPr lang="en-US" sz="2000" b="1" dirty="0" smtClean="0">
                <a:solidFill>
                  <a:srgbClr val="898989"/>
                </a:solidFill>
              </a:rPr>
              <a:t> Officer, FAO</a:t>
            </a:r>
          </a:p>
          <a:p>
            <a:pPr eaLnBrk="1" hangingPunct="1"/>
            <a:endParaRPr lang="en-US" sz="2000" b="1" dirty="0" smtClean="0">
              <a:solidFill>
                <a:srgbClr val="898989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rgbClr val="898989"/>
                </a:solidFill>
              </a:rPr>
              <a:t>Afro-Arab </a:t>
            </a:r>
            <a:r>
              <a:rPr lang="en-US" sz="2000" b="1" dirty="0">
                <a:solidFill>
                  <a:srgbClr val="898989"/>
                </a:solidFill>
              </a:rPr>
              <a:t>Economic Forum, Rabat, 25 – 26 April 2018 </a:t>
            </a:r>
          </a:p>
          <a:p>
            <a:pPr eaLnBrk="1" hangingPunct="1"/>
            <a:r>
              <a:rPr lang="en-US" sz="2000" b="1" dirty="0" smtClean="0">
                <a:solidFill>
                  <a:srgbClr val="898989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9020" y="1149434"/>
            <a:ext cx="7185959" cy="456211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768402" y="3134218"/>
          <a:ext cx="7607193" cy="298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10</a:t>
            </a:fld>
            <a:endParaRPr lang="it-IT" altLang="en-US"/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8402" y="1839102"/>
          <a:ext cx="760719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799"/>
                <a:gridCol w="1810593"/>
                <a:gridCol w="1993003"/>
                <a:gridCol w="1901799"/>
              </a:tblGrid>
              <a:tr h="240572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Africa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World Average</a:t>
                      </a:r>
                    </a:p>
                  </a:txBody>
                  <a:tcPr/>
                </a:tc>
              </a:tr>
              <a:tr h="25704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Severe FI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u="none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31.0% </a:t>
                      </a:r>
                      <a:endParaRPr lang="en-US" sz="1600" b="0" u="none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 smtClean="0">
                          <a:solidFill>
                            <a:schemeClr val="tx2"/>
                          </a:solidFill>
                          <a:latin typeface="+mn-lt"/>
                        </a:rPr>
                        <a:t>9.5% 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7.4%</a:t>
                      </a:r>
                      <a:endParaRPr lang="en-US" sz="1600" b="0" dirty="0"/>
                    </a:p>
                  </a:txBody>
                  <a:tcPr/>
                </a:tc>
              </a:tr>
              <a:tr h="257049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Moderate FI</a:t>
                      </a:r>
                      <a:endParaRPr lang="en-US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0" u="non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  <a:endParaRPr lang="en-US" sz="1600" b="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 smtClean="0">
                          <a:solidFill>
                            <a:schemeClr val="tx2"/>
                          </a:solidFill>
                          <a:latin typeface="+mn-lt"/>
                        </a:rPr>
                        <a:t>31.4% </a:t>
                      </a:r>
                      <a:endParaRPr lang="en-US" sz="16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19.9%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19929" y="1090856"/>
            <a:ext cx="7759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Food Insecurity Experience Scale (FIES) </a:t>
            </a:r>
            <a:r>
              <a:rPr lang="en-US" b="1" dirty="0">
                <a:solidFill>
                  <a:schemeClr val="accent1"/>
                </a:solidFill>
                <a:latin typeface="+mn-lt"/>
                <a:ea typeface="+mj-ea"/>
                <a:cs typeface="+mj-cs"/>
              </a:rPr>
              <a:t> – Nutrition </a:t>
            </a:r>
          </a:p>
        </p:txBody>
      </p:sp>
    </p:spTree>
    <p:extLst>
      <p:ext uri="{BB962C8B-B14F-4D97-AF65-F5344CB8AC3E}">
        <p14:creationId xmlns:p14="http://schemas.microsoft.com/office/powerpoint/2010/main" val="19850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37027"/>
            <a:ext cx="7886700" cy="879396"/>
          </a:xfrm>
        </p:spPr>
        <p:txBody>
          <a:bodyPr/>
          <a:lstStyle/>
          <a:p>
            <a:r>
              <a:rPr lang="en-US" sz="2800" b="1" dirty="0" smtClean="0">
                <a:latin typeface="+mn-lt"/>
              </a:rPr>
              <a:t>Child Malnutrition Indicators</a:t>
            </a:r>
            <a:r>
              <a:rPr lang="en-US" sz="2800" dirty="0" smtClean="0">
                <a:latin typeface="+mn-lt"/>
              </a:rPr>
              <a:t> (2016)</a:t>
            </a:r>
            <a:endParaRPr lang="en-US" sz="28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778715"/>
            <a:ext cx="47227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100" b="1" dirty="0">
                <a:latin typeface="+mn-lt"/>
              </a:rPr>
              <a:t>Source: </a:t>
            </a:r>
            <a:r>
              <a:rPr lang="en-GB" sz="1100" dirty="0">
                <a:latin typeface="+mn-lt"/>
              </a:rPr>
              <a:t>UNICEF, WHO &amp; World Bank, </a:t>
            </a:r>
            <a:r>
              <a:rPr lang="en-GB" sz="1100" i="1" dirty="0">
                <a:latin typeface="+mn-lt"/>
              </a:rPr>
              <a:t>Joint child malnutrition estimates </a:t>
            </a:r>
            <a:r>
              <a:rPr lang="en-GB" sz="1100" i="1" dirty="0" smtClean="0">
                <a:latin typeface="+mn-lt"/>
              </a:rPr>
              <a:t>2017 &amp; </a:t>
            </a:r>
          </a:p>
          <a:p>
            <a:pPr algn="r"/>
            <a:r>
              <a:rPr lang="en-GB" sz="1100" i="1" dirty="0" smtClean="0">
                <a:latin typeface="+mn-lt"/>
              </a:rPr>
              <a:t>* FAO Regional Overview on Food Security and Nutrition 2017</a:t>
            </a:r>
            <a:endParaRPr lang="en-US" sz="1100" dirty="0"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47D8D-0B03-B44B-BE5C-7C51C6117513}" type="slidenum">
              <a:rPr lang="en-US" smtClean="0"/>
              <a:t>11</a:t>
            </a:fld>
            <a:endParaRPr lang="en-US"/>
          </a:p>
        </p:txBody>
      </p:sp>
      <p:sp>
        <p:nvSpPr>
          <p:cNvPr id="11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39" y="1816423"/>
            <a:ext cx="7332617" cy="395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5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91" y="972691"/>
            <a:ext cx="8216900" cy="636588"/>
          </a:xfrm>
        </p:spPr>
        <p:txBody>
          <a:bodyPr/>
          <a:lstStyle/>
          <a:p>
            <a:r>
              <a:rPr lang="en-US" sz="2800" dirty="0" smtClean="0"/>
              <a:t>Drivers and Risk Multipliers - Fragility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68137"/>
            <a:ext cx="7402285" cy="40766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Climate change and extreme weather events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Conflict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Water scarcity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Low economic growth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Low agricultural productivity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Low inter-regional agriculture trade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High dependence on food imports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High population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12</a:t>
            </a:fld>
            <a:endParaRPr lang="it-IT" altLang="en-US"/>
          </a:p>
        </p:txBody>
      </p:sp>
      <p:sp>
        <p:nvSpPr>
          <p:cNvPr id="8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1153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802" y="1987871"/>
            <a:ext cx="3747076" cy="37710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899" y="1533304"/>
            <a:ext cx="4195885" cy="4680184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NENA</a:t>
            </a:r>
            <a:endParaRPr lang="en-US" sz="2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45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% of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agriculture areas are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exposed to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impact of climate change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90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% of the total land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lies in arid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 semi-arid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areas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All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farming systems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– especially the rain-fed system, will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be exposed to increased aridity and to declines in water 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availability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SSA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2016’s El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Niño caused 12% drop in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cereal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production compared to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2015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 Nina and climate change contributed to the famine situation in South Sudan, Northeast Nigeria and Somalia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/>
            <a:endParaRPr lang="en-US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9900" y="825073"/>
            <a:ext cx="8216900" cy="7366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dirty="0">
                <a:solidFill>
                  <a:srgbClr val="FF0000"/>
                </a:solidFill>
              </a:rPr>
              <a:t>Climate change and extreme weather events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13</a:t>
            </a:fld>
            <a:endParaRPr lang="it-IT" altLang="en-US"/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90474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52" y="2042829"/>
            <a:ext cx="3242402" cy="554332"/>
          </a:xfrm>
        </p:spPr>
        <p:txBody>
          <a:bodyPr/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Over 2/3 of the conflicts in the world are in NENA and </a:t>
            </a:r>
            <a:r>
              <a:rPr lang="en-US" sz="1600" dirty="0" smtClean="0">
                <a:solidFill>
                  <a:schemeClr val="tx1"/>
                </a:solidFill>
              </a:rPr>
              <a:t>SSA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14</a:t>
            </a:fld>
            <a:endParaRPr lang="it-IT" altLang="en-US"/>
          </a:p>
        </p:txBody>
      </p:sp>
      <p:sp>
        <p:nvSpPr>
          <p:cNvPr id="12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2753565" y="786932"/>
            <a:ext cx="2686610" cy="110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2. Conflict</a:t>
            </a:r>
            <a:br>
              <a:rPr lang="en-US" sz="2800" dirty="0" smtClean="0">
                <a:solidFill>
                  <a:srgbClr val="FF0000"/>
                </a:solidFill>
                <a:latin typeface="+mn-lt"/>
              </a:rPr>
            </a:b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96870" y="1756950"/>
            <a:ext cx="4765791" cy="3904818"/>
            <a:chOff x="4096870" y="1747838"/>
            <a:chExt cx="4765791" cy="3904818"/>
          </a:xfrm>
        </p:grpSpPr>
        <p:grpSp>
          <p:nvGrpSpPr>
            <p:cNvPr id="7" name="Group 6"/>
            <p:cNvGrpSpPr/>
            <p:nvPr/>
          </p:nvGrpSpPr>
          <p:grpSpPr>
            <a:xfrm>
              <a:off x="4096870" y="1747838"/>
              <a:ext cx="4765791" cy="3904818"/>
              <a:chOff x="4096870" y="1747838"/>
              <a:chExt cx="4765791" cy="390481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96870" y="1747838"/>
                <a:ext cx="4765791" cy="3904818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5440175" y="3262745"/>
                <a:ext cx="579625" cy="19854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8079466" y="3247718"/>
              <a:ext cx="368343" cy="25513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 bwMode="auto">
          <a:xfrm>
            <a:off x="391752" y="2469357"/>
            <a:ext cx="3242402" cy="5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NENA…</a:t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725472" y="4412853"/>
            <a:ext cx="3846528" cy="55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lvl="0" indent="-285750"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is </a:t>
            </a:r>
            <a:r>
              <a:rPr lang="en-US" sz="1600" b="0" dirty="0">
                <a:solidFill>
                  <a:schemeClr val="tx1"/>
                </a:solidFill>
              </a:rPr>
              <a:t>the home to the highest number of conflicts in the world (32% </a:t>
            </a:r>
            <a:r>
              <a:rPr lang="en-US" sz="1600" b="0" dirty="0" smtClean="0">
                <a:solidFill>
                  <a:schemeClr val="tx1"/>
                </a:solidFill>
              </a:rPr>
              <a:t>NENA </a:t>
            </a:r>
            <a:r>
              <a:rPr lang="en-US" sz="1600" b="0" dirty="0">
                <a:solidFill>
                  <a:schemeClr val="tx1"/>
                </a:solidFill>
              </a:rPr>
              <a:t>countries in conflict in 2015 compared to 15% for the rest of the world</a:t>
            </a:r>
            <a:r>
              <a:rPr lang="en-US" sz="1600" b="0" dirty="0" smtClean="0">
                <a:solidFill>
                  <a:schemeClr val="tx1"/>
                </a:solidFill>
              </a:rPr>
              <a:t>)</a:t>
            </a:r>
          </a:p>
          <a:p>
            <a:pPr marL="285750" lvl="0" indent="-285750" algn="l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lvl="0" indent="-285750"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the </a:t>
            </a:r>
            <a:r>
              <a:rPr lang="en-US" sz="1600" b="0" dirty="0">
                <a:solidFill>
                  <a:schemeClr val="tx1"/>
                </a:solidFill>
              </a:rPr>
              <a:t>least peaceful region in the </a:t>
            </a:r>
            <a:r>
              <a:rPr lang="en-US" sz="1600" b="0" dirty="0" smtClean="0">
                <a:solidFill>
                  <a:schemeClr val="tx1"/>
                </a:solidFill>
              </a:rPr>
              <a:t>world</a:t>
            </a:r>
          </a:p>
          <a:p>
            <a:pPr marL="285750" lvl="0" indent="-285750" algn="l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lvl="0" indent="-285750"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bears </a:t>
            </a:r>
            <a:r>
              <a:rPr lang="en-US" sz="1600" b="0" dirty="0">
                <a:solidFill>
                  <a:schemeClr val="tx1"/>
                </a:solidFill>
              </a:rPr>
              <a:t>the highest cost of conflict worldwide (</a:t>
            </a:r>
            <a:r>
              <a:rPr lang="en-GB" sz="1600" b="0" dirty="0">
                <a:solidFill>
                  <a:schemeClr val="tx1"/>
                </a:solidFill>
              </a:rPr>
              <a:t>21% to 67% of GDP</a:t>
            </a:r>
            <a:r>
              <a:rPr lang="en-GB" sz="1600" b="0" dirty="0" smtClean="0">
                <a:solidFill>
                  <a:schemeClr val="tx1"/>
                </a:solidFill>
              </a:rPr>
              <a:t>)</a:t>
            </a:r>
          </a:p>
          <a:p>
            <a:pPr marL="285750" lvl="0" indent="-285750" algn="l">
              <a:buFontTx/>
              <a:buChar char="-"/>
            </a:pPr>
            <a:endParaRPr lang="en-US" sz="1600" b="0" dirty="0" smtClean="0">
              <a:solidFill>
                <a:schemeClr val="tx1"/>
              </a:solidFill>
            </a:endParaRPr>
          </a:p>
          <a:p>
            <a:pPr marL="285750" lvl="0" indent="-285750" algn="l">
              <a:buFontTx/>
              <a:buChar char="-"/>
            </a:pPr>
            <a:r>
              <a:rPr lang="en-US" sz="1600" b="0" dirty="0" smtClean="0">
                <a:solidFill>
                  <a:schemeClr val="tx1"/>
                </a:solidFill>
              </a:rPr>
              <a:t>contributes – only from 5 countries, 76</a:t>
            </a:r>
            <a:r>
              <a:rPr lang="en-US" sz="1600" b="0" dirty="0">
                <a:solidFill>
                  <a:schemeClr val="tx1"/>
                </a:solidFill>
              </a:rPr>
              <a:t>% of the forcibly displaced population in the world </a:t>
            </a:r>
            <a:r>
              <a:rPr lang="en-US" sz="1600" b="0" dirty="0" smtClean="0">
                <a:solidFill>
                  <a:schemeClr val="tx1"/>
                </a:solidFill>
              </a:rPr>
              <a:t>(</a:t>
            </a:r>
            <a:r>
              <a:rPr lang="en-US" sz="1600" b="0" dirty="0">
                <a:solidFill>
                  <a:schemeClr val="tx1"/>
                </a:solidFill>
              </a:rPr>
              <a:t>50 million people out of the 65.6 million people in 2016)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endParaRPr lang="en-US" sz="1600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03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43" y="842402"/>
            <a:ext cx="8216900" cy="636588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3. Water </a:t>
            </a:r>
            <a:r>
              <a:rPr lang="en-US" sz="2800" dirty="0">
                <a:solidFill>
                  <a:srgbClr val="FF0000"/>
                </a:solidFill>
              </a:rPr>
              <a:t>scarcity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477" y="1974980"/>
            <a:ext cx="4126523" cy="11924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Per capita fresh water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&lt;10%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 the world average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Water resources decreased by 2/3 in the last 40 years and; are expected to fall over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50%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by 2050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15</a:t>
            </a:fld>
            <a:endParaRPr lang="it-IT" altLang="en-US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87334" y="1564743"/>
            <a:ext cx="1039907" cy="39624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+mn-lt"/>
              </a:rPr>
              <a:t>NENA</a:t>
            </a:r>
            <a:endParaRPr lang="en-US" sz="2000" b="1" dirty="0" smtClean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58" y="3292636"/>
            <a:ext cx="7149329" cy="306371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13857" y="1974980"/>
            <a:ext cx="4378656" cy="11924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ater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scarcity affects 1 in 3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people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Arid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land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expected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to grow by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5-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8% by 2080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Drought … Horn of Africa (2011) and the Sahel (2012)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713857" y="1528863"/>
            <a:ext cx="1039907" cy="39624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SSA</a:t>
            </a:r>
            <a:endParaRPr lang="en-US" sz="20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55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6797"/>
            <a:ext cx="8216900" cy="636588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4. Low economic growth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559" y="2129052"/>
            <a:ext cx="7670041" cy="387596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  <a:latin typeface="+mn-lt"/>
              </a:rPr>
              <a:t>NENA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Fiscal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growth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slowed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down to 2.7% in 2016 and further down to 2.1 in 2017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(WB)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SS</a:t>
            </a:r>
            <a:r>
              <a:rPr lang="en-US" sz="2400" b="1" dirty="0">
                <a:solidFill>
                  <a:schemeClr val="accent1"/>
                </a:solidFill>
                <a:latin typeface="+mn-lt"/>
              </a:rPr>
              <a:t>. Africa</a:t>
            </a:r>
            <a:endParaRPr lang="en-US" sz="2400" b="1" dirty="0">
              <a:latin typeface="+mn-lt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Significant variations among countries but positive growth on average since 2000.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Average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per capita income is 5% of the one of USA</a:t>
            </a:r>
          </a:p>
          <a:p>
            <a:pPr marL="0" indent="0">
              <a:buNone/>
            </a:pPr>
            <a:endParaRPr lang="en-US" sz="24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16</a:t>
            </a:fld>
            <a:endParaRPr lang="it-IT" altLang="en-US"/>
          </a:p>
        </p:txBody>
      </p:sp>
      <p:sp>
        <p:nvSpPr>
          <p:cNvPr id="8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8177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020705"/>
            <a:ext cx="8216900" cy="355249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5. Low agricultural productivity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17</a:t>
            </a:fld>
            <a:endParaRPr lang="it-IT" altLang="en-US"/>
          </a:p>
        </p:txBody>
      </p:sp>
      <p:sp>
        <p:nvSpPr>
          <p:cNvPr id="8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52539399"/>
              </p:ext>
            </p:extLst>
          </p:nvPr>
        </p:nvGraphicFramePr>
        <p:xfrm>
          <a:off x="670560" y="1881051"/>
          <a:ext cx="7768046" cy="435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670560" y="1589712"/>
            <a:ext cx="7410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Cereal </a:t>
            </a:r>
            <a:r>
              <a:rPr lang="en-GB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productivity (1961 – 2013)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6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645"/>
            <a:ext cx="8382000" cy="93345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2800" dirty="0">
                <a:solidFill>
                  <a:srgbClr val="FF0000"/>
                </a:solidFill>
                <a:latin typeface="+mn-lt"/>
              </a:rPr>
            </a:br>
            <a:r>
              <a:rPr lang="en-US" sz="2800" dirty="0">
                <a:solidFill>
                  <a:srgbClr val="FF0000"/>
                </a:solidFill>
                <a:latin typeface="+mn-lt"/>
              </a:rPr>
              <a:t>6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. Low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nter-regional agriculture trade</a:t>
            </a:r>
            <a:br>
              <a:rPr lang="en-US" sz="2800" dirty="0" smtClean="0">
                <a:solidFill>
                  <a:srgbClr val="FF0000"/>
                </a:solidFill>
                <a:latin typeface="+mn-lt"/>
              </a:rPr>
            </a:b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NENA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and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SSA have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lowest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levels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 intra-regional agricultural trade after CIS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559" y="1820495"/>
            <a:ext cx="8127241" cy="45334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400" b="1" dirty="0" smtClean="0">
              <a:latin typeface="+mn-lt"/>
            </a:endParaRPr>
          </a:p>
          <a:p>
            <a:pPr marL="0" indent="0">
              <a:buNone/>
            </a:pPr>
            <a:endParaRPr lang="en-US" sz="2400" dirty="0" smtClean="0">
              <a:latin typeface="+mn-lt"/>
            </a:endParaRPr>
          </a:p>
        </p:txBody>
      </p:sp>
      <p:graphicFrame>
        <p:nvGraphicFramePr>
          <p:cNvPr id="8" name="Chart 7"/>
          <p:cNvGraphicFramePr/>
          <p:nvPr>
            <p:extLst/>
          </p:nvPr>
        </p:nvGraphicFramePr>
        <p:xfrm>
          <a:off x="857250" y="2033515"/>
          <a:ext cx="7300914" cy="4110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18</a:t>
            </a:fld>
            <a:endParaRPr lang="it-IT" altLang="en-US"/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4592782" y="5278582"/>
            <a:ext cx="914400" cy="644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5278582"/>
            <a:ext cx="914400" cy="644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4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521" y="1114640"/>
            <a:ext cx="8216900" cy="1052061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7. High dependence on food imports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ENA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the largest food importer in the world (&gt; 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30% of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world imports</a:t>
            </a: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b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Around </a:t>
            </a:r>
            <a:r>
              <a:rPr lang="en-US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third of all calories consumed in Africa are imported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9559" y="2117302"/>
            <a:ext cx="3903259" cy="45334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2400" dirty="0" smtClean="0">
              <a:latin typeface="+mn-lt"/>
            </a:endParaRPr>
          </a:p>
        </p:txBody>
      </p:sp>
      <p:pic>
        <p:nvPicPr>
          <p:cNvPr id="9" name="Chart 3" descr="image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1" y="3059723"/>
            <a:ext cx="3635923" cy="297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9665" y="2592655"/>
            <a:ext cx="4243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+mj-lt"/>
                <a:ea typeface="Adobe Fangsong Std R" pitchFamily="18" charset="-128"/>
              </a:rPr>
              <a:t>NENA: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obe Fangsong Std R" pitchFamily="18" charset="-128"/>
              </a:rPr>
              <a:t>cereals production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obe Fangsong Std R" pitchFamily="18" charset="-128"/>
              </a:rPr>
              <a:t>&amp; consumption (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Adobe Fangsong Std R" pitchFamily="18" charset="-128"/>
              </a:rPr>
              <a:t>1996-2014)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2604" y="2589731"/>
            <a:ext cx="3729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  <a:latin typeface="+mn-lt"/>
                <a:ea typeface="Adobe Fangsong Std R" pitchFamily="18" charset="-128"/>
              </a:rPr>
              <a:t>SSA: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Value of food imports (2000 – 2014) 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19</a:t>
            </a:fld>
            <a:endParaRPr lang="it-IT" altLang="en-US" dirty="0"/>
          </a:p>
        </p:txBody>
      </p:sp>
      <p:sp>
        <p:nvSpPr>
          <p:cNvPr id="14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818" y="3059723"/>
            <a:ext cx="4190032" cy="274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793966" y="1349829"/>
            <a:ext cx="4624251" cy="687422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endParaRPr lang="en-GB" altLang="en-US" sz="28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quarter" idx="4294967295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753291" y="1459280"/>
            <a:ext cx="7637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Content</a:t>
            </a:r>
            <a:endParaRPr lang="en-US" sz="3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6947" y="2407921"/>
            <a:ext cx="715844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Section 1: global overview</a:t>
            </a:r>
          </a:p>
          <a:p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Section 2: regional overview</a:t>
            </a:r>
          </a:p>
          <a:p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Section 3: what needs to be done?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2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818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2395"/>
            <a:ext cx="8216900" cy="488861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8. High population growth and other </a:t>
            </a:r>
            <a:br>
              <a:rPr lang="en-US" sz="2800" dirty="0" smtClean="0">
                <a:solidFill>
                  <a:srgbClr val="FF0000"/>
                </a:solidFill>
                <a:latin typeface="+mn-lt"/>
              </a:rPr>
            </a:b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demographic factors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6979" y="2367831"/>
            <a:ext cx="76973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Population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growth rates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have 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dropped in many countries,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but still </a:t>
            </a: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above the global average (NENA = 2%; SSA = 2.8% and world average = 1.1%)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2100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Asia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 are expected be home to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billion, out of the projected 11 billion people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globally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Rural - urban migration … increasing urbanization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0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0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Gender inequality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20</a:t>
            </a:fld>
            <a:endParaRPr lang="it-IT" altLang="en-US"/>
          </a:p>
        </p:txBody>
      </p:sp>
      <p:sp>
        <p:nvSpPr>
          <p:cNvPr id="9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4785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940525" y="2734855"/>
            <a:ext cx="7658689" cy="1362075"/>
          </a:xfrm>
        </p:spPr>
        <p:txBody>
          <a:bodyPr/>
          <a:lstStyle/>
          <a:p>
            <a:r>
              <a:rPr lang="en-US" cap="none" dirty="0" smtClean="0"/>
              <a:t>What needs to be done?</a:t>
            </a:r>
            <a:br>
              <a:rPr lang="en-US" cap="none" dirty="0" smtClean="0"/>
            </a:br>
            <a:endParaRPr lang="en-GB" cap="none" dirty="0" smtClean="0"/>
          </a:p>
        </p:txBody>
      </p:sp>
      <p:sp>
        <p:nvSpPr>
          <p:cNvPr id="5123" name="Text Placeholder 7"/>
          <p:cNvSpPr>
            <a:spLocks noGrp="1"/>
          </p:cNvSpPr>
          <p:nvPr>
            <p:ph type="body" idx="1"/>
          </p:nvPr>
        </p:nvSpPr>
        <p:spPr>
          <a:xfrm>
            <a:off x="940526" y="1234668"/>
            <a:ext cx="7423558" cy="977309"/>
          </a:xfrm>
        </p:spPr>
        <p:txBody>
          <a:bodyPr/>
          <a:lstStyle/>
          <a:p>
            <a:r>
              <a:rPr lang="en-US" sz="2800" b="1" dirty="0" smtClean="0">
                <a:solidFill>
                  <a:srgbClr val="898989"/>
                </a:solidFill>
              </a:rPr>
              <a:t>Section 3</a:t>
            </a:r>
            <a:endParaRPr lang="en-GB" sz="2800" b="1" dirty="0" smtClean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EDE30-9605-4120-BDA4-A5752B0E3614}" type="slidenum">
              <a:rPr lang="it-IT" altLang="en-US" smtClean="0"/>
              <a:pPr>
                <a:defRPr/>
              </a:pPr>
              <a:t>21</a:t>
            </a:fld>
            <a:endParaRPr lang="it-IT" altLang="en-US"/>
          </a:p>
        </p:txBody>
      </p:sp>
      <p:sp>
        <p:nvSpPr>
          <p:cNvPr id="7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9134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984635"/>
            <a:ext cx="8216900" cy="636588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Join forces to achieve SDGs by 2030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22</a:t>
            </a:fld>
            <a:endParaRPr lang="it-IT" altLang="en-US"/>
          </a:p>
        </p:txBody>
      </p:sp>
      <p:sp>
        <p:nvSpPr>
          <p:cNvPr id="8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9900" y="1937982"/>
            <a:ext cx="8025863" cy="4053385"/>
          </a:xfrm>
        </p:spPr>
        <p:txBody>
          <a:bodyPr/>
          <a:lstStyle/>
          <a:p>
            <a:pPr marL="2286000" lvl="5" indent="0">
              <a:buNone/>
            </a:pPr>
            <a:r>
              <a:rPr lang="en-US" sz="2400" b="1" dirty="0" smtClean="0"/>
              <a:t>2.1 end </a:t>
            </a:r>
            <a:r>
              <a:rPr lang="en-US" sz="2400" b="1" dirty="0"/>
              <a:t>hunger </a:t>
            </a:r>
            <a:r>
              <a:rPr lang="en-US" sz="2400" b="1" dirty="0" smtClean="0"/>
              <a:t>&amp; ensure </a:t>
            </a:r>
            <a:r>
              <a:rPr lang="en-US" sz="2400" b="1" dirty="0"/>
              <a:t>access by all people to safe, nutritious </a:t>
            </a:r>
            <a:r>
              <a:rPr lang="en-US" sz="2400" b="1" dirty="0" smtClean="0"/>
              <a:t>&amp; </a:t>
            </a:r>
            <a:r>
              <a:rPr lang="en-US" sz="2400" b="1" dirty="0" smtClean="0">
                <a:ea typeface="Adobe Fangsong Std R" pitchFamily="18" charset="-128"/>
              </a:rPr>
              <a:t>sufficient food</a:t>
            </a:r>
          </a:p>
          <a:p>
            <a:pPr marL="2286000" lvl="5" indent="0">
              <a:buNone/>
            </a:pPr>
            <a:endParaRPr lang="en-US" sz="2400" b="1" dirty="0">
              <a:ea typeface="Adobe Fangsong Std R" pitchFamily="18" charset="-128"/>
            </a:endParaRPr>
          </a:p>
          <a:p>
            <a:pPr marL="2286000" lvl="5" indent="0">
              <a:buNone/>
            </a:pPr>
            <a:r>
              <a:rPr lang="en-US" sz="2400" b="1" dirty="0">
                <a:ea typeface="Adobe Fangsong Std R" pitchFamily="18" charset="-128"/>
              </a:rPr>
              <a:t>2.1 end all forms of malnutrition</a:t>
            </a:r>
          </a:p>
          <a:p>
            <a:pPr marL="2286000" lvl="5" indent="0">
              <a:buNone/>
            </a:pPr>
            <a:endParaRPr lang="en-US" sz="1400" dirty="0"/>
          </a:p>
          <a:p>
            <a:r>
              <a:rPr lang="en-US" sz="2400" b="1" dirty="0" smtClean="0">
                <a:latin typeface="+mn-lt"/>
              </a:rPr>
              <a:t>Achieving </a:t>
            </a:r>
            <a:r>
              <a:rPr lang="en-US" sz="2400" b="1" dirty="0">
                <a:latin typeface="+mn-lt"/>
              </a:rPr>
              <a:t>Zero Hunger by 2030 (SDG2) requires an esti­mated additional $267 billion / year ($181 billion for rural areas).</a:t>
            </a:r>
            <a:endParaRPr lang="en-US" sz="2400" dirty="0">
              <a:latin typeface="+mn-lt"/>
            </a:endParaRPr>
          </a:p>
          <a:p>
            <a:endParaRPr lang="en-US" dirty="0"/>
          </a:p>
        </p:txBody>
      </p:sp>
      <p:pic>
        <p:nvPicPr>
          <p:cNvPr id="10" name="Picture 9" descr="goal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0" y="1937983"/>
            <a:ext cx="1538556" cy="163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984635"/>
            <a:ext cx="8216900" cy="528286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Ensure appropriate policies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23</a:t>
            </a:fld>
            <a:endParaRPr lang="it-IT" altLang="en-US"/>
          </a:p>
        </p:txBody>
      </p:sp>
      <p:sp>
        <p:nvSpPr>
          <p:cNvPr id="8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2338" y="1398797"/>
            <a:ext cx="7291754" cy="302518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Some key questions .. </a:t>
            </a:r>
            <a:r>
              <a:rPr lang="en-US" sz="1800" dirty="0">
                <a:solidFill>
                  <a:schemeClr val="accent1"/>
                </a:solidFill>
                <a:latin typeface="+mn-lt"/>
              </a:rPr>
              <a:t>j</a:t>
            </a:r>
            <a:r>
              <a:rPr lang="en-US" sz="1800" dirty="0" smtClean="0">
                <a:solidFill>
                  <a:schemeClr val="accent1"/>
                </a:solidFill>
                <a:latin typeface="+mn-lt"/>
              </a:rPr>
              <a:t>ust examples…</a:t>
            </a:r>
          </a:p>
          <a:p>
            <a:r>
              <a:rPr lang="en-US" sz="1800" dirty="0" smtClean="0">
                <a:latin typeface="+mn-lt"/>
              </a:rPr>
              <a:t>Should we continue subsidizing cereals in water-constraint’s regions?  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31502243"/>
              </p:ext>
            </p:extLst>
          </p:nvPr>
        </p:nvGraphicFramePr>
        <p:xfrm>
          <a:off x="832338" y="2466142"/>
          <a:ext cx="7913077" cy="208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/>
          <p:cNvSpPr/>
          <p:nvPr/>
        </p:nvSpPr>
        <p:spPr>
          <a:xfrm>
            <a:off x="1160584" y="2060783"/>
            <a:ext cx="6037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Crop economic water-productivity in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Arab Region, 2014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5581" y="4609874"/>
            <a:ext cx="7385538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  <a:ea typeface="Adobe Fangsong Std R" pitchFamily="18" charset="-128"/>
              </a:rPr>
              <a:t>Do we have the right water policies?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  <a:ea typeface="Adobe Fangsong Std R" pitchFamily="18" charset="-128"/>
              </a:rPr>
              <a:t>How </a:t>
            </a:r>
            <a:r>
              <a:rPr lang="en-US" sz="1800" dirty="0">
                <a:latin typeface="+mn-lt"/>
                <a:ea typeface="Adobe Fangsong Std R" pitchFamily="18" charset="-128"/>
              </a:rPr>
              <a:t>much we invest in social protection and other pro-poor policies? 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  <a:ea typeface="Adobe Fangsong Std R" pitchFamily="18" charset="-128"/>
              </a:rPr>
              <a:t>Do we apply nutrition-sensitive policies?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  <a:ea typeface="Adobe Fangsong Std R" pitchFamily="18" charset="-128"/>
              </a:rPr>
              <a:t>Do we have the right mechanisms to address the root causes of conflicts?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  <a:ea typeface="Adobe Fangsong Std R" pitchFamily="18" charset="-128"/>
              </a:rPr>
              <a:t>How we promote inter-regional and regional integrations? 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1800" dirty="0" smtClean="0">
              <a:latin typeface="+mn-lt"/>
              <a:ea typeface="Adobe Fangsong Std R" pitchFamily="18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en-US" sz="1800" dirty="0" smtClean="0">
              <a:latin typeface="+mn-lt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1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984635"/>
            <a:ext cx="8216900" cy="636588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Invest in agriculture </a:t>
            </a:r>
            <a:r>
              <a:rPr lang="en-US" sz="3200" i="1" dirty="0" smtClean="0">
                <a:latin typeface="+mn-lt"/>
              </a:rPr>
              <a:t>but also ensure quality</a:t>
            </a:r>
            <a:endParaRPr lang="en-US" sz="3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24</a:t>
            </a:fld>
            <a:endParaRPr lang="it-IT" altLang="en-US"/>
          </a:p>
        </p:txBody>
      </p:sp>
      <p:sp>
        <p:nvSpPr>
          <p:cNvPr id="8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9569" y="2708030"/>
            <a:ext cx="7221416" cy="3364523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By 2016, only 5 of the 54 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AU states </a:t>
            </a:r>
            <a:r>
              <a:rPr lang="en-US" sz="1800" dirty="0" smtClean="0">
                <a:solidFill>
                  <a:srgbClr val="00B050"/>
                </a:solidFill>
                <a:latin typeface="+mn-lt"/>
              </a:rPr>
              <a:t>(Zimbabwe, Malawi, Madagascar, Ethiopia and Burkina Faso) </a:t>
            </a:r>
            <a:r>
              <a:rPr lang="en-US" sz="1800" dirty="0" smtClean="0">
                <a:latin typeface="+mn-lt"/>
              </a:rPr>
              <a:t>are implementing Maputo Declaration / Malabo Declaration (10% of national budgets to agriculture) …. </a:t>
            </a:r>
          </a:p>
          <a:p>
            <a:endParaRPr lang="en-US" sz="1800" dirty="0" smtClean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 NENA,</a:t>
            </a:r>
            <a:r>
              <a:rPr lang="en-US" sz="1800" dirty="0" smtClean="0">
                <a:latin typeface="+mn-lt"/>
              </a:rPr>
              <a:t> average spending on agriculture is less than 2% of national budgets.</a:t>
            </a:r>
            <a:endParaRPr lang="en-US" sz="1800" dirty="0" smtClean="0">
              <a:solidFill>
                <a:srgbClr val="FF0000"/>
              </a:solidFill>
              <a:latin typeface="+mn-lt"/>
            </a:endParaRPr>
          </a:p>
          <a:p>
            <a:endParaRPr lang="en-US" sz="1800" dirty="0" smtClean="0"/>
          </a:p>
          <a:p>
            <a:r>
              <a:rPr lang="en-US" sz="1800" dirty="0">
                <a:latin typeface="+mn-lt"/>
              </a:rPr>
              <a:t>Experience from some SSA’s countries suggest that quality of investment in agriculture is as important as the volume.   </a:t>
            </a:r>
          </a:p>
          <a:p>
            <a:pPr marL="0" indent="0">
              <a:buNone/>
            </a:pPr>
            <a:r>
              <a:rPr lang="en-US" sz="1800" dirty="0" smtClean="0">
                <a:latin typeface="+mn-lt"/>
              </a:rPr>
              <a:t> </a:t>
            </a:r>
            <a:endParaRPr lang="en-US" sz="180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40246" y="1621223"/>
            <a:ext cx="82169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00050" lvl="1" indent="0">
              <a:buNone/>
            </a:pPr>
            <a:r>
              <a:rPr lang="en-US" sz="1600" i="1" dirty="0">
                <a:solidFill>
                  <a:schemeClr val="tx1"/>
                </a:solidFill>
              </a:rPr>
              <a:t>More investment in agriculture would enable 70% of Africa’s youth to meaningful jobs in the sector “NEPAD” </a:t>
            </a:r>
          </a:p>
        </p:txBody>
      </p:sp>
    </p:spTree>
    <p:extLst>
      <p:ext uri="{BB962C8B-B14F-4D97-AF65-F5344CB8AC3E}">
        <p14:creationId xmlns:p14="http://schemas.microsoft.com/office/powerpoint/2010/main" val="21674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984635"/>
            <a:ext cx="8216900" cy="636588"/>
          </a:xfrm>
        </p:spPr>
        <p:txBody>
          <a:bodyPr/>
          <a:lstStyle/>
          <a:p>
            <a:r>
              <a:rPr lang="en-US" sz="3200" i="1" dirty="0" smtClean="0">
                <a:latin typeface="+mn-lt"/>
              </a:rPr>
              <a:t>Enable </a:t>
            </a:r>
            <a:r>
              <a:rPr lang="en-US" sz="3200" dirty="0" smtClean="0">
                <a:latin typeface="+mn-lt"/>
              </a:rPr>
              <a:t>agriculture transformation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25</a:t>
            </a:fld>
            <a:endParaRPr lang="it-IT" altLang="en-US"/>
          </a:p>
        </p:txBody>
      </p:sp>
      <p:sp>
        <p:nvSpPr>
          <p:cNvPr id="8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396" y="1992922"/>
            <a:ext cx="7877908" cy="3821724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Holistic value chain and territorial approaches 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>
                <a:latin typeface="+mn-lt"/>
              </a:rPr>
              <a:t>Promote agribusinesses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Invest in rural infrastructures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Involve private sector 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Empower institutions</a:t>
            </a:r>
          </a:p>
          <a:p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Etc.   </a:t>
            </a: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37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167100"/>
            <a:ext cx="8216900" cy="636588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Sustain peace and ensure holistic resilience-building approach in conflict and protracted crises contexts</a:t>
            </a:r>
            <a:r>
              <a:rPr lang="en-US" sz="3200" dirty="0" smtClean="0">
                <a:latin typeface="+mn-lt"/>
              </a:rPr>
              <a:t>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26</a:t>
            </a:fld>
            <a:endParaRPr lang="it-IT" altLang="en-US"/>
          </a:p>
        </p:txBody>
      </p:sp>
      <p:sp>
        <p:nvSpPr>
          <p:cNvPr id="8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525337" y="5792232"/>
            <a:ext cx="8305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i="1" dirty="0">
                <a:latin typeface="+mn-lt"/>
              </a:rPr>
              <a:t>Out of protracted crisis contexts, only Ethiopia reached the MDG target of halving the </a:t>
            </a:r>
            <a:r>
              <a:rPr lang="en-US" altLang="en-US" sz="1400" i="1" dirty="0" smtClean="0">
                <a:latin typeface="+mn-lt"/>
              </a:rPr>
              <a:t>number of  </a:t>
            </a:r>
            <a:r>
              <a:rPr lang="en-US" altLang="en-US" sz="1400" i="1" dirty="0">
                <a:latin typeface="+mn-lt"/>
              </a:rPr>
              <a:t>undernourished </a:t>
            </a:r>
            <a:r>
              <a:rPr lang="en-US" altLang="en-US" sz="1400" i="1" dirty="0" smtClean="0">
                <a:latin typeface="+mn-lt"/>
              </a:rPr>
              <a:t>people</a:t>
            </a:r>
            <a:endParaRPr lang="en-US" sz="1400" i="1" dirty="0">
              <a:latin typeface="+mn-lt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39396" y="2227384"/>
            <a:ext cx="7877908" cy="3352801"/>
          </a:xfrm>
        </p:spPr>
        <p:txBody>
          <a:bodyPr/>
          <a:lstStyle/>
          <a:p>
            <a:r>
              <a:rPr lang="en-US" sz="1800" dirty="0" smtClean="0">
                <a:latin typeface="+mn-lt"/>
              </a:rPr>
              <a:t>Work towards achieving SDG16: Peace and Justice</a:t>
            </a:r>
          </a:p>
          <a:p>
            <a:pPr lvl="0"/>
            <a:endParaRPr lang="en-US" sz="1800" dirty="0" smtClean="0">
              <a:latin typeface="+mn-lt"/>
            </a:endParaRPr>
          </a:p>
          <a:p>
            <a:pPr lvl="0"/>
            <a:r>
              <a:rPr lang="en-US" sz="1800" dirty="0" smtClean="0">
                <a:latin typeface="+mn-lt"/>
              </a:rPr>
              <a:t>Apply </a:t>
            </a:r>
            <a:r>
              <a:rPr lang="en-US" sz="1800" dirty="0">
                <a:latin typeface="+mn-lt"/>
              </a:rPr>
              <a:t>a holistic resilience building approach that includes:</a:t>
            </a:r>
          </a:p>
          <a:p>
            <a:pPr marL="685800" lvl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+mn-lt"/>
              </a:rPr>
              <a:t>Conflict-sensitive analysis and programming,</a:t>
            </a:r>
          </a:p>
          <a:p>
            <a:pPr marL="685800" lvl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+mn-lt"/>
              </a:rPr>
              <a:t>Integrated </a:t>
            </a:r>
            <a:r>
              <a:rPr lang="en-US" sz="1800" dirty="0">
                <a:latin typeface="+mn-lt"/>
              </a:rPr>
              <a:t>humanitarian, development and peace-related </a:t>
            </a:r>
            <a:r>
              <a:rPr lang="en-US" sz="1800" dirty="0" smtClean="0">
                <a:latin typeface="+mn-lt"/>
              </a:rPr>
              <a:t>interventions</a:t>
            </a:r>
          </a:p>
          <a:p>
            <a:pPr marL="685800" lvl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+mn-lt"/>
              </a:rPr>
              <a:t>Multi-sectoral </a:t>
            </a:r>
            <a:r>
              <a:rPr lang="en-US" sz="1800" dirty="0">
                <a:latin typeface="+mn-lt"/>
              </a:rPr>
              <a:t>investments (agriculture, food, water and sanitation, and education</a:t>
            </a:r>
            <a:r>
              <a:rPr lang="en-US" sz="1800" dirty="0" smtClean="0">
                <a:latin typeface="+mn-lt"/>
              </a:rPr>
              <a:t>)</a:t>
            </a:r>
          </a:p>
          <a:p>
            <a:pPr marL="685800" lvl="1">
              <a:spcAft>
                <a:spcPts val="600"/>
              </a:spcAft>
              <a:buFontTx/>
              <a:buChar char="-"/>
            </a:pPr>
            <a:r>
              <a:rPr lang="en-US" sz="1800" dirty="0" smtClean="0">
                <a:latin typeface="+mn-lt"/>
              </a:rPr>
              <a:t>Support </a:t>
            </a:r>
            <a:r>
              <a:rPr lang="en-US" sz="1800" dirty="0">
                <a:latin typeface="+mn-lt"/>
              </a:rPr>
              <a:t>to governance and peacebuilding</a:t>
            </a:r>
          </a:p>
          <a:p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82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4646"/>
            <a:ext cx="8216900" cy="636588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Manage natural resources sustainably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27</a:t>
            </a:fld>
            <a:endParaRPr lang="it-IT" altLang="en-US"/>
          </a:p>
        </p:txBody>
      </p:sp>
      <p:sp>
        <p:nvSpPr>
          <p:cNvPr id="8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  <p:pic>
        <p:nvPicPr>
          <p:cNvPr id="11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1365"/>
          <a:stretch/>
        </p:blipFill>
        <p:spPr>
          <a:xfrm>
            <a:off x="434731" y="2219595"/>
            <a:ext cx="8169585" cy="40418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924" y="1786138"/>
            <a:ext cx="8169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Disasters cost $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147 billion in 2016 (compared to US$90 billion in 2015)</a:t>
            </a:r>
          </a:p>
        </p:txBody>
      </p:sp>
    </p:spTree>
    <p:extLst>
      <p:ext uri="{BB962C8B-B14F-4D97-AF65-F5344CB8AC3E}">
        <p14:creationId xmlns:p14="http://schemas.microsoft.com/office/powerpoint/2010/main" val="6973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/>
              <a:t>Thank you</a:t>
            </a:r>
            <a:endParaRPr lang="en-GB" altLang="en-US" dirty="0" smtClean="0"/>
          </a:p>
        </p:txBody>
      </p:sp>
      <p:sp>
        <p:nvSpPr>
          <p:cNvPr id="10243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98989"/>
                </a:solidFill>
              </a:rPr>
              <a:t>Contact us </a:t>
            </a:r>
          </a:p>
          <a:p>
            <a:r>
              <a:rPr lang="en-US" dirty="0" smtClean="0">
                <a:solidFill>
                  <a:srgbClr val="898989"/>
                </a:solidFill>
                <a:hlinkClick r:id="rId2"/>
              </a:rPr>
              <a:t>Ayman.Omer@fao.org</a:t>
            </a:r>
            <a:endParaRPr lang="en-US" dirty="0" smtClean="0">
              <a:solidFill>
                <a:srgbClr val="898989"/>
              </a:solidFill>
            </a:endParaRPr>
          </a:p>
          <a:p>
            <a:r>
              <a:rPr lang="en-GB" dirty="0" smtClean="0">
                <a:solidFill>
                  <a:srgbClr val="898989"/>
                </a:solidFill>
                <a:hlinkClick r:id="rId3"/>
              </a:rPr>
              <a:t>Florence.Rolle@fao.org</a:t>
            </a:r>
            <a:endParaRPr lang="en-GB" dirty="0" smtClean="0">
              <a:solidFill>
                <a:srgbClr val="898989"/>
              </a:solidFill>
            </a:endParaRPr>
          </a:p>
          <a:p>
            <a:endParaRPr lang="en-GB" dirty="0" smtClean="0">
              <a:solidFill>
                <a:srgbClr val="898989"/>
              </a:solidFill>
            </a:endParaRPr>
          </a:p>
          <a:p>
            <a:endParaRPr lang="en-GB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940525" y="2734855"/>
            <a:ext cx="7658689" cy="1362075"/>
          </a:xfrm>
        </p:spPr>
        <p:txBody>
          <a:bodyPr/>
          <a:lstStyle/>
          <a:p>
            <a:r>
              <a:rPr lang="en-US" cap="none" dirty="0" smtClean="0"/>
              <a:t>Global Overview</a:t>
            </a:r>
            <a:endParaRPr lang="en-GB" cap="none" dirty="0" smtClean="0"/>
          </a:p>
        </p:txBody>
      </p:sp>
      <p:sp>
        <p:nvSpPr>
          <p:cNvPr id="5123" name="Text Placeholder 7"/>
          <p:cNvSpPr>
            <a:spLocks noGrp="1"/>
          </p:cNvSpPr>
          <p:nvPr>
            <p:ph type="body" idx="1"/>
          </p:nvPr>
        </p:nvSpPr>
        <p:spPr>
          <a:xfrm>
            <a:off x="940526" y="1234668"/>
            <a:ext cx="7423558" cy="977309"/>
          </a:xfrm>
        </p:spPr>
        <p:txBody>
          <a:bodyPr/>
          <a:lstStyle/>
          <a:p>
            <a:r>
              <a:rPr lang="en-US" sz="2800" b="1" dirty="0" smtClean="0">
                <a:solidFill>
                  <a:srgbClr val="898989"/>
                </a:solidFill>
              </a:rPr>
              <a:t>Section 1</a:t>
            </a:r>
            <a:endParaRPr lang="en-GB" sz="2800" b="1" dirty="0" smtClean="0">
              <a:solidFill>
                <a:srgbClr val="898989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898989"/>
                </a:solidFill>
              </a:rPr>
              <a:t>25 March 2018</a:t>
            </a:r>
            <a:endParaRPr lang="it-IT" altLang="en-US" dirty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EDE30-9605-4120-BDA4-A5752B0E3614}" type="slidenum">
              <a:rPr lang="it-IT" altLang="en-US" smtClean="0"/>
              <a:pPr>
                <a:defRPr/>
              </a:pPr>
              <a:t>3</a:t>
            </a:fld>
            <a:endParaRPr lang="it-IT" alt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4294967295"/>
          </p:nvPr>
        </p:nvSpPr>
        <p:spPr>
          <a:xfrm>
            <a:off x="3132746" y="636489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8788" y="1349829"/>
            <a:ext cx="8216900" cy="687422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endParaRPr lang="en-GB" alt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748529" y="1112194"/>
            <a:ext cx="76374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After a prolonged decline, world hunger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is on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rise</a:t>
            </a:r>
          </a:p>
          <a:p>
            <a:pPr algn="ctr"/>
            <a:r>
              <a:rPr lang="en-US" sz="2000" i="1" dirty="0" smtClean="0">
                <a:solidFill>
                  <a:srgbClr val="FF0000"/>
                </a:solidFill>
                <a:latin typeface="+mn-lt"/>
              </a:rPr>
              <a:t>1 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in 9 people are hungry or 815 million people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4</a:t>
            </a:fld>
            <a:endParaRPr lang="it-IT" altLang="en-US"/>
          </a:p>
        </p:txBody>
      </p:sp>
      <p:sp>
        <p:nvSpPr>
          <p:cNvPr id="7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Afro-Arab Economic Forum </a:t>
            </a:r>
            <a:r>
              <a:rPr lang="en-GB" altLang="en-US" smtClean="0"/>
              <a:t>- Morocco</a:t>
            </a:r>
            <a:endParaRPr lang="it-IT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6069929"/>
            <a:ext cx="1530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Source: FAO, SOFI 2017 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6" y="1798048"/>
            <a:ext cx="7151542" cy="4290924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>
            <a:off x="6806045" y="3346385"/>
            <a:ext cx="287966" cy="508641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6813456" y="4904646"/>
            <a:ext cx="280555" cy="498250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0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22" y="2006433"/>
            <a:ext cx="7343775" cy="4133850"/>
          </a:xfrm>
          <a:prstGeom prst="rect">
            <a:avLst/>
          </a:prstGeom>
        </p:spPr>
      </p:pic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8788" y="1349829"/>
            <a:ext cx="8216900" cy="687422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endParaRPr lang="en-GB" alt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14206" y="1010384"/>
            <a:ext cx="81183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Chronic child malnutrition (stunting) continues to fall</a:t>
            </a:r>
          </a:p>
          <a:p>
            <a:pPr algn="ctr"/>
            <a:r>
              <a:rPr lang="en-US" sz="2000" i="1" u="sng" dirty="0" smtClean="0">
                <a:solidFill>
                  <a:srgbClr val="FF0000"/>
                </a:solidFill>
                <a:latin typeface="+mn-lt"/>
              </a:rPr>
              <a:t>Still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, 1 in 4 children or 155 million children are stunted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5</a:t>
            </a:fld>
            <a:endParaRPr lang="it-IT" altLang="en-US"/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Afro-Arab Economic Forum </a:t>
            </a:r>
            <a:r>
              <a:rPr lang="en-GB" altLang="en-US" smtClean="0"/>
              <a:t>- Morocco</a:t>
            </a:r>
            <a:endParaRPr lang="it-IT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67496" y="6062492"/>
            <a:ext cx="4808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Source: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UNICEF-WHO-The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World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Bank: Joint child malnutrition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estimates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2017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955" y="1828260"/>
            <a:ext cx="5190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Number of children under 5 that are stunted (millions)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02773" y="3907104"/>
            <a:ext cx="924791" cy="186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69125" y="1977392"/>
            <a:ext cx="367216" cy="12022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GLOBAL</a:t>
            </a:r>
            <a:endParaRPr lang="en-US" sz="1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239" y="4094018"/>
            <a:ext cx="367216" cy="17206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vert="wordArtVert" wrap="square" rtlCol="0">
            <a:spAutoFit/>
          </a:bodyPr>
          <a:lstStyle/>
          <a:p>
            <a:r>
              <a:rPr lang="en-US" sz="1000" b="1" dirty="0" smtClean="0">
                <a:latin typeface="+mj-lt"/>
              </a:rPr>
              <a:t>REGIONAL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61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69900" y="1006117"/>
            <a:ext cx="8216900" cy="1449699"/>
          </a:xfrm>
        </p:spPr>
        <p:txBody>
          <a:bodyPr/>
          <a:lstStyle/>
          <a:p>
            <a:r>
              <a:rPr lang="en-US" sz="2800" dirty="0"/>
              <a:t/>
            </a:r>
            <a:br>
              <a:rPr lang="en-US" sz="2800" dirty="0"/>
            </a:br>
            <a:endParaRPr lang="en-GB" altLang="en-US" sz="28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801188" y="1070821"/>
            <a:ext cx="76374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Obesity among adults is increasing in all regions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0" algn="ctr"/>
            <a:r>
              <a:rPr lang="en-US" i="1" dirty="0">
                <a:solidFill>
                  <a:srgbClr val="FF0000"/>
                </a:solidFill>
                <a:latin typeface="+mn-lt"/>
              </a:rPr>
              <a:t>41 million children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&gt; 5 </a:t>
            </a:r>
            <a:r>
              <a:rPr lang="en-US" i="1" dirty="0" err="1" smtClean="0">
                <a:solidFill>
                  <a:srgbClr val="FF0000"/>
                </a:solidFill>
                <a:latin typeface="+mn-lt"/>
              </a:rPr>
              <a:t>yrs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 of </a:t>
            </a:r>
            <a:r>
              <a:rPr lang="en-US" i="1" dirty="0">
                <a:solidFill>
                  <a:srgbClr val="FF0000"/>
                </a:solidFill>
                <a:latin typeface="+mn-lt"/>
              </a:rPr>
              <a:t>age were overweight in 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88" y="2139910"/>
            <a:ext cx="7438585" cy="39137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6</a:t>
            </a:fld>
            <a:endParaRPr lang="it-IT" altLang="en-US"/>
          </a:p>
        </p:txBody>
      </p:sp>
      <p:sp>
        <p:nvSpPr>
          <p:cNvPr id="9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11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Afro-Arab Economic Forum </a:t>
            </a:r>
            <a:r>
              <a:rPr lang="en-GB" altLang="en-US" smtClean="0"/>
              <a:t>- Morocco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0722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9959"/>
            <a:ext cx="8216900" cy="441421"/>
          </a:xfrm>
        </p:spPr>
        <p:txBody>
          <a:bodyPr/>
          <a:lstStyle/>
          <a:p>
            <a:r>
              <a:rPr lang="en-US" sz="2800" dirty="0" smtClean="0">
                <a:latin typeface="+mn-lt"/>
              </a:rPr>
              <a:t>Drivers of Slowed Progress</a:t>
            </a:r>
            <a:br>
              <a:rPr lang="en-US" sz="2800" dirty="0" smtClean="0">
                <a:latin typeface="+mn-lt"/>
              </a:rPr>
            </a:b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262" y="1817077"/>
            <a:ext cx="7924799" cy="445174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Conflict …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60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 of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hungry 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people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live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 countries affected by conflicts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Climate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change and extreme weather events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….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204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million people affected by disasters in 2016 (double the number in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015)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Economic slowdowns (before 2017)…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reduced investments on social protection, infrastructure and trade.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7</a:t>
            </a:fld>
            <a:endParaRPr lang="it-IT" altLang="en-US"/>
          </a:p>
        </p:txBody>
      </p:sp>
      <p:sp>
        <p:nvSpPr>
          <p:cNvPr id="8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9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Afro-Arab Economic Forum </a:t>
            </a:r>
            <a:r>
              <a:rPr lang="en-GB" altLang="en-US" smtClean="0"/>
              <a:t>- Morocco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5937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title"/>
          </p:nvPr>
        </p:nvSpPr>
        <p:spPr>
          <a:xfrm>
            <a:off x="940525" y="2734855"/>
            <a:ext cx="7658689" cy="1362075"/>
          </a:xfrm>
        </p:spPr>
        <p:txBody>
          <a:bodyPr/>
          <a:lstStyle/>
          <a:p>
            <a:r>
              <a:rPr lang="en-US" cap="none" dirty="0" smtClean="0"/>
              <a:t>Overview on Africa and the Arab Regions</a:t>
            </a:r>
            <a:endParaRPr lang="en-GB" cap="none" dirty="0" smtClean="0"/>
          </a:p>
        </p:txBody>
      </p:sp>
      <p:sp>
        <p:nvSpPr>
          <p:cNvPr id="5123" name="Text Placeholder 7"/>
          <p:cNvSpPr>
            <a:spLocks noGrp="1"/>
          </p:cNvSpPr>
          <p:nvPr>
            <p:ph type="body" idx="1"/>
          </p:nvPr>
        </p:nvSpPr>
        <p:spPr>
          <a:xfrm>
            <a:off x="940526" y="1234668"/>
            <a:ext cx="7423558" cy="977309"/>
          </a:xfrm>
        </p:spPr>
        <p:txBody>
          <a:bodyPr/>
          <a:lstStyle/>
          <a:p>
            <a:r>
              <a:rPr lang="en-US" sz="2800" b="1" dirty="0" smtClean="0">
                <a:solidFill>
                  <a:srgbClr val="898989"/>
                </a:solidFill>
              </a:rPr>
              <a:t>Section 2</a:t>
            </a:r>
            <a:endParaRPr lang="en-GB" sz="2800" b="1" dirty="0" smtClean="0">
              <a:solidFill>
                <a:srgbClr val="89898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DEDE30-9605-4120-BDA4-A5752B0E3614}" type="slidenum">
              <a:rPr lang="it-IT" altLang="en-US" smtClean="0"/>
              <a:pPr>
                <a:defRPr/>
              </a:pPr>
              <a:t>8</a:t>
            </a:fld>
            <a:endParaRPr lang="it-IT" altLang="en-US"/>
          </a:p>
        </p:txBody>
      </p:sp>
      <p:sp>
        <p:nvSpPr>
          <p:cNvPr id="7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8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306748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5686"/>
            <a:ext cx="8216900" cy="736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800" dirty="0" smtClean="0">
                <a:latin typeface="+mn-lt"/>
              </a:rPr>
              <a:t>Prevalence of Undernourishment – Hunger 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834408"/>
              </p:ext>
            </p:extLst>
          </p:nvPr>
        </p:nvGraphicFramePr>
        <p:xfrm>
          <a:off x="828675" y="2028826"/>
          <a:ext cx="7429500" cy="4100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CBD2DE-8E99-4C9D-8ED6-B47E76211087}" type="slidenum">
              <a:rPr lang="it-IT" altLang="en-US" smtClean="0"/>
              <a:pPr>
                <a:defRPr/>
              </a:pPr>
              <a:t>9</a:t>
            </a:fld>
            <a:endParaRPr lang="it-IT" altLang="en-US"/>
          </a:p>
        </p:txBody>
      </p:sp>
      <p:sp>
        <p:nvSpPr>
          <p:cNvPr id="9" name="Date Placeholder 9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25-26 April 2018</a:t>
            </a:r>
            <a:endParaRPr lang="it-IT" altLang="en-US" dirty="0"/>
          </a:p>
        </p:txBody>
      </p:sp>
      <p:sp>
        <p:nvSpPr>
          <p:cNvPr id="10" name="Footer Placeholder 7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Afro-Arab Economic Forum </a:t>
            </a:r>
            <a:r>
              <a:rPr lang="en-GB" altLang="en-US" dirty="0" smtClean="0"/>
              <a:t>- Morocco</a:t>
            </a:r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19905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14208</TotalTime>
  <Words>1292</Words>
  <Application>Microsoft Office PowerPoint</Application>
  <PresentationFormat>On-screen Show (4:3)</PresentationFormat>
  <Paragraphs>240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Adobe Fangsong Std R</vt:lpstr>
      <vt:lpstr>Arial</vt:lpstr>
      <vt:lpstr>Calibri</vt:lpstr>
      <vt:lpstr>Times New Roman</vt:lpstr>
      <vt:lpstr>Wingdings</vt:lpstr>
      <vt:lpstr>Office Theme</vt:lpstr>
      <vt:lpstr>The Status of Food Security and Nutrition in Africa and the Near East and North Africa</vt:lpstr>
      <vt:lpstr> </vt:lpstr>
      <vt:lpstr>Global Overview</vt:lpstr>
      <vt:lpstr> </vt:lpstr>
      <vt:lpstr> </vt:lpstr>
      <vt:lpstr> </vt:lpstr>
      <vt:lpstr>Drivers of Slowed Progress </vt:lpstr>
      <vt:lpstr>Overview on Africa and the Arab Regions</vt:lpstr>
      <vt:lpstr>  Prevalence of Undernourishment – Hunger   </vt:lpstr>
      <vt:lpstr>  </vt:lpstr>
      <vt:lpstr>Child Malnutrition Indicators (2016)</vt:lpstr>
      <vt:lpstr>Drivers and Risk Multipliers - Fragility</vt:lpstr>
      <vt:lpstr>1. Climate change and extreme weather events</vt:lpstr>
      <vt:lpstr>Over 2/3 of the conflicts in the world are in NENA and SSA  </vt:lpstr>
      <vt:lpstr>3. Water scarcity </vt:lpstr>
      <vt:lpstr>4. Low economic growth</vt:lpstr>
      <vt:lpstr>5. Low agricultural productivity</vt:lpstr>
      <vt:lpstr> 6. Low inter-regional agriculture trade NENA and SSA have the lowest levels of intra-regional agricultural trade after CIS </vt:lpstr>
      <vt:lpstr>7. High dependence on food imports NENA is the largest food importer in the world (&gt; 30% of world imports)  Around a third of all calories consumed in Africa are imported</vt:lpstr>
      <vt:lpstr>8. High population growth and other  demographic factors </vt:lpstr>
      <vt:lpstr>What needs to be done? </vt:lpstr>
      <vt:lpstr>Join forces to achieve SDGs by 2030</vt:lpstr>
      <vt:lpstr>Ensure appropriate policies </vt:lpstr>
      <vt:lpstr>Invest in agriculture but also ensure quality</vt:lpstr>
      <vt:lpstr>Enable agriculture transformation</vt:lpstr>
      <vt:lpstr>Sustain peace and ensure holistic resilience-building approach in conflict and protracted crises contexts </vt:lpstr>
      <vt:lpstr>Manage natural resources sustainably</vt:lpstr>
      <vt:lpstr>Thank you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Serván</dc:creator>
  <cp:lastModifiedBy>Omer, Ayman (FAORNE)</cp:lastModifiedBy>
  <cp:revision>221</cp:revision>
  <cp:lastPrinted>2018-04-18T10:08:42Z</cp:lastPrinted>
  <dcterms:created xsi:type="dcterms:W3CDTF">1601-01-01T00:00:00Z</dcterms:created>
  <dcterms:modified xsi:type="dcterms:W3CDTF">2018-04-25T17:32:25Z</dcterms:modified>
</cp:coreProperties>
</file>